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6"/>
  </p:notesMasterIdLst>
  <p:sldIdLst>
    <p:sldId id="256" r:id="rId2"/>
    <p:sldId id="409" r:id="rId3"/>
    <p:sldId id="332" r:id="rId4"/>
    <p:sldId id="419" r:id="rId5"/>
    <p:sldId id="325" r:id="rId6"/>
    <p:sldId id="296" r:id="rId7"/>
    <p:sldId id="421" r:id="rId8"/>
    <p:sldId id="422" r:id="rId9"/>
    <p:sldId id="423" r:id="rId10"/>
    <p:sldId id="425" r:id="rId11"/>
    <p:sldId id="424" r:id="rId12"/>
    <p:sldId id="426" r:id="rId13"/>
    <p:sldId id="414" r:id="rId14"/>
    <p:sldId id="437" r:id="rId15"/>
    <p:sldId id="335" r:id="rId16"/>
    <p:sldId id="429" r:id="rId17"/>
    <p:sldId id="430" r:id="rId18"/>
    <p:sldId id="431" r:id="rId19"/>
    <p:sldId id="432" r:id="rId20"/>
    <p:sldId id="438" r:id="rId21"/>
    <p:sldId id="439" r:id="rId22"/>
    <p:sldId id="433" r:id="rId23"/>
    <p:sldId id="434" r:id="rId24"/>
    <p:sldId id="43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E2D"/>
    <a:srgbClr val="0AA147"/>
    <a:srgbClr val="F2F2F2"/>
    <a:srgbClr val="95C93D"/>
    <a:srgbClr val="0C7B40"/>
    <a:srgbClr val="CEDC27"/>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88040" autoAdjust="0"/>
  </p:normalViewPr>
  <p:slideViewPr>
    <p:cSldViewPr snapToGrid="0">
      <p:cViewPr varScale="1">
        <p:scale>
          <a:sx n="101" d="100"/>
          <a:sy n="101" d="100"/>
        </p:scale>
        <p:origin x="1692" y="72"/>
      </p:cViewPr>
      <p:guideLst/>
    </p:cSldViewPr>
  </p:slideViewPr>
  <p:notesTextViewPr>
    <p:cViewPr>
      <p:scale>
        <a:sx n="1" d="1"/>
        <a:sy n="1" d="1"/>
      </p:scale>
      <p:origin x="0" y="0"/>
    </p:cViewPr>
  </p:notesTextViewPr>
  <p:sorterViewPr>
    <p:cViewPr>
      <p:scale>
        <a:sx n="100" d="100"/>
        <a:sy n="100" d="100"/>
      </p:scale>
      <p:origin x="0" y="-43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1/26/2023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a:t>
            </a:r>
            <a:r>
              <a:rPr lang="en-US" dirty="0" smtClean="0"/>
              <a:t>Fortress Brokerage Solutions </a:t>
            </a:r>
            <a:r>
              <a:rPr lang="en-US" dirty="0"/>
              <a:t>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10</a:t>
            </a:fld>
            <a:endParaRPr lang="en-US"/>
          </a:p>
        </p:txBody>
      </p:sp>
    </p:spTree>
    <p:extLst>
      <p:ext uri="{BB962C8B-B14F-4D97-AF65-F5344CB8AC3E}">
        <p14:creationId xmlns:p14="http://schemas.microsoft.com/office/powerpoint/2010/main" val="84689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11</a:t>
            </a:fld>
            <a:endParaRPr lang="en-US"/>
          </a:p>
        </p:txBody>
      </p:sp>
    </p:spTree>
    <p:extLst>
      <p:ext uri="{BB962C8B-B14F-4D97-AF65-F5344CB8AC3E}">
        <p14:creationId xmlns:p14="http://schemas.microsoft.com/office/powerpoint/2010/main" val="357728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12</a:t>
            </a:fld>
            <a:endParaRPr lang="en-US"/>
          </a:p>
        </p:txBody>
      </p:sp>
    </p:spTree>
    <p:extLst>
      <p:ext uri="{BB962C8B-B14F-4D97-AF65-F5344CB8AC3E}">
        <p14:creationId xmlns:p14="http://schemas.microsoft.com/office/powerpoint/2010/main" val="337293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426441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14</a:t>
            </a:fld>
            <a:endParaRPr lang="en-US"/>
          </a:p>
        </p:txBody>
      </p:sp>
    </p:spTree>
    <p:extLst>
      <p:ext uri="{BB962C8B-B14F-4D97-AF65-F5344CB8AC3E}">
        <p14:creationId xmlns:p14="http://schemas.microsoft.com/office/powerpoint/2010/main" val="380162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15</a:t>
            </a:fld>
            <a:endParaRPr lang="en-US"/>
          </a:p>
        </p:txBody>
      </p:sp>
    </p:spTree>
    <p:extLst>
      <p:ext uri="{BB962C8B-B14F-4D97-AF65-F5344CB8AC3E}">
        <p14:creationId xmlns:p14="http://schemas.microsoft.com/office/powerpoint/2010/main" val="311231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t>
            </a:r>
            <a:r>
              <a:rPr lang="en-US" dirty="0"/>
              <a:t>chart </a:t>
            </a:r>
            <a:r>
              <a:rPr lang="en-US"/>
              <a:t>with audience</a:t>
            </a:r>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419765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23872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including disclosure at bottom</a:t>
            </a:r>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50880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19</a:t>
            </a:fld>
            <a:endParaRPr lang="en-US"/>
          </a:p>
        </p:txBody>
      </p:sp>
    </p:spTree>
    <p:extLst>
      <p:ext uri="{BB962C8B-B14F-4D97-AF65-F5344CB8AC3E}">
        <p14:creationId xmlns:p14="http://schemas.microsoft.com/office/powerpoint/2010/main" val="3410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20</a:t>
            </a:fld>
            <a:endParaRPr lang="en-US"/>
          </a:p>
        </p:txBody>
      </p:sp>
    </p:spTree>
    <p:extLst>
      <p:ext uri="{BB962C8B-B14F-4D97-AF65-F5344CB8AC3E}">
        <p14:creationId xmlns:p14="http://schemas.microsoft.com/office/powerpoint/2010/main" val="26432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21</a:t>
            </a:fld>
            <a:endParaRPr lang="en-US"/>
          </a:p>
        </p:txBody>
      </p:sp>
    </p:spTree>
    <p:extLst>
      <p:ext uri="{BB962C8B-B14F-4D97-AF65-F5344CB8AC3E}">
        <p14:creationId xmlns:p14="http://schemas.microsoft.com/office/powerpoint/2010/main" val="375491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22</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23</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24</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18902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19578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7</a:t>
            </a:fld>
            <a:endParaRPr lang="en-US"/>
          </a:p>
        </p:txBody>
      </p:sp>
    </p:spTree>
    <p:extLst>
      <p:ext uri="{BB962C8B-B14F-4D97-AF65-F5344CB8AC3E}">
        <p14:creationId xmlns:p14="http://schemas.microsoft.com/office/powerpoint/2010/main" val="400794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8</a:t>
            </a:fld>
            <a:endParaRPr lang="en-US"/>
          </a:p>
        </p:txBody>
      </p:sp>
    </p:spTree>
    <p:extLst>
      <p:ext uri="{BB962C8B-B14F-4D97-AF65-F5344CB8AC3E}">
        <p14:creationId xmlns:p14="http://schemas.microsoft.com/office/powerpoint/2010/main" val="378420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9</a:t>
            </a:fld>
            <a:endParaRPr lang="en-US"/>
          </a:p>
        </p:txBody>
      </p:sp>
    </p:spTree>
    <p:extLst>
      <p:ext uri="{BB962C8B-B14F-4D97-AF65-F5344CB8AC3E}">
        <p14:creationId xmlns:p14="http://schemas.microsoft.com/office/powerpoint/2010/main" val="374355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13" indent="0">
              <a:buFontTx/>
              <a:buNone/>
              <a:defRPr sz="1050" b="1">
                <a:solidFill>
                  <a:schemeClr val="tx2"/>
                </a:solidFill>
              </a:defRPr>
            </a:lvl2pPr>
            <a:lvl3pPr marL="348836" indent="0">
              <a:buFontTx/>
              <a:buNone/>
              <a:defRPr sz="1050" b="1">
                <a:solidFill>
                  <a:schemeClr val="tx2"/>
                </a:solidFill>
              </a:defRPr>
            </a:lvl3pPr>
            <a:lvl4pPr marL="1028649" indent="0">
              <a:buFontTx/>
              <a:buNone/>
              <a:defRPr sz="1050" b="1">
                <a:solidFill>
                  <a:schemeClr val="tx2"/>
                </a:solidFill>
              </a:defRPr>
            </a:lvl4pPr>
            <a:lvl5pPr marL="1371532"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13" indent="0">
              <a:buFontTx/>
              <a:buNone/>
              <a:defRPr sz="1050">
                <a:solidFill>
                  <a:schemeClr val="tx1"/>
                </a:solidFill>
              </a:defRPr>
            </a:lvl2pPr>
            <a:lvl3pPr marL="348836" indent="0">
              <a:buFontTx/>
              <a:buNone/>
              <a:defRPr sz="1050">
                <a:solidFill>
                  <a:schemeClr val="tx1"/>
                </a:solidFill>
              </a:defRPr>
            </a:lvl3pPr>
            <a:lvl4pPr marL="1028649" indent="0">
              <a:buFontTx/>
              <a:buNone/>
              <a:defRPr sz="1050">
                <a:solidFill>
                  <a:schemeClr val="tx1"/>
                </a:solidFill>
              </a:defRPr>
            </a:lvl4pPr>
            <a:lvl5pPr marL="1371532"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13" indent="0">
              <a:lnSpc>
                <a:spcPts val="1200"/>
              </a:lnSpc>
              <a:buFontTx/>
              <a:buNone/>
              <a:defRPr sz="1050" b="1">
                <a:solidFill>
                  <a:schemeClr val="tx2"/>
                </a:solidFill>
              </a:defRPr>
            </a:lvl2pPr>
            <a:lvl3pPr marL="348836" indent="0">
              <a:lnSpc>
                <a:spcPts val="1200"/>
              </a:lnSpc>
              <a:buFontTx/>
              <a:buNone/>
              <a:defRPr sz="1050" b="1">
                <a:solidFill>
                  <a:schemeClr val="tx2"/>
                </a:solidFill>
              </a:defRPr>
            </a:lvl3pPr>
            <a:lvl4pPr marL="1028649" indent="0">
              <a:lnSpc>
                <a:spcPts val="1200"/>
              </a:lnSpc>
              <a:buFontTx/>
              <a:buNone/>
              <a:defRPr sz="1050" b="1">
                <a:solidFill>
                  <a:schemeClr val="tx2"/>
                </a:solidFill>
              </a:defRPr>
            </a:lvl4pPr>
            <a:lvl5pPr marL="1371532"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39" y="784513"/>
            <a:ext cx="3957035" cy="5276046"/>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13" indent="0">
              <a:buFontTx/>
              <a:buNone/>
              <a:defRPr sz="600" cap="all" baseline="0">
                <a:solidFill>
                  <a:schemeClr val="tx2"/>
                </a:solidFill>
              </a:defRPr>
            </a:lvl2pPr>
            <a:lvl3pPr marL="348836" indent="0">
              <a:buFontTx/>
              <a:buNone/>
              <a:defRPr sz="600" cap="all" baseline="0">
                <a:solidFill>
                  <a:schemeClr val="tx2"/>
                </a:solidFill>
              </a:defRPr>
            </a:lvl3pPr>
            <a:lvl4pPr marL="1028649" indent="0">
              <a:buFontTx/>
              <a:buNone/>
              <a:defRPr sz="600" cap="all" baseline="0">
                <a:solidFill>
                  <a:schemeClr val="tx2"/>
                </a:solidFill>
              </a:defRPr>
            </a:lvl4pPr>
            <a:lvl5pPr marL="1371532"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7" y="401934"/>
            <a:ext cx="391208" cy="521610"/>
          </a:xfrm>
          <a:prstGeom prst="rect">
            <a:avLst/>
          </a:prstGeom>
        </p:spPr>
      </p:pic>
    </p:spTree>
    <p:extLst>
      <p:ext uri="{BB962C8B-B14F-4D97-AF65-F5344CB8AC3E}">
        <p14:creationId xmlns:p14="http://schemas.microsoft.com/office/powerpoint/2010/main" val="1855560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210115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97555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9"/>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1" y="1629400"/>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2" y="5694369"/>
            <a:ext cx="4979320" cy="365125"/>
          </a:xfrm>
        </p:spPr>
        <p:txBody>
          <a:bodyPr>
            <a:noAutofit/>
          </a:bodyPr>
          <a:lstStyle>
            <a:lvl1pPr marL="0" indent="0">
              <a:buNone/>
              <a:defRPr sz="1500" baseline="0">
                <a:solidFill>
                  <a:schemeClr val="tx2"/>
                </a:solidFill>
              </a:defRPr>
            </a:lvl1pPr>
            <a:lvl2pPr marL="175013" indent="0">
              <a:buNone/>
              <a:defRPr sz="1200"/>
            </a:lvl2pPr>
            <a:lvl3pPr marL="348836" indent="0">
              <a:buNone/>
              <a:defRPr sz="1200"/>
            </a:lvl3pPr>
            <a:lvl4pPr marL="1028649" indent="0">
              <a:buNone/>
              <a:defRPr sz="1200"/>
            </a:lvl4pPr>
            <a:lvl5pPr marL="1371532" indent="0">
              <a:buNone/>
              <a:defRPr sz="1200"/>
            </a:lvl5pPr>
          </a:lstStyle>
          <a:p>
            <a:pPr lvl="0"/>
            <a:r>
              <a:rPr lang="en-US" dirty="0"/>
              <a:t>FIRSTNAME LASTNAME</a:t>
            </a:r>
          </a:p>
        </p:txBody>
      </p:sp>
    </p:spTree>
    <p:extLst>
      <p:ext uri="{BB962C8B-B14F-4D97-AF65-F5344CB8AC3E}">
        <p14:creationId xmlns:p14="http://schemas.microsoft.com/office/powerpoint/2010/main" val="366054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85" indent="-17858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03305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85" indent="-178585">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85" indent="-178585">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Tree>
    <p:extLst>
      <p:ext uri="{BB962C8B-B14F-4D97-AF65-F5344CB8AC3E}">
        <p14:creationId xmlns:p14="http://schemas.microsoft.com/office/powerpoint/2010/main" val="80665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040882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1"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Tree>
    <p:extLst>
      <p:ext uri="{BB962C8B-B14F-4D97-AF65-F5344CB8AC3E}">
        <p14:creationId xmlns:p14="http://schemas.microsoft.com/office/powerpoint/2010/main" val="381656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smtClean="0"/>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p:nvSpPr>
        <p:spPr>
          <a:xfrm>
            <a:off x="342900" y="1295405"/>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56942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smtClean="0"/>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85" indent="-17858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403220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221563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2"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marL="0" marR="0" lvl="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r>
              <a:rPr lang="en-US" dirty="0"/>
              <a:t/>
            </a:r>
            <a:br>
              <a:rPr lang="en-US" dirty="0"/>
            </a:br>
            <a:endParaRPr lang="en-US" dirty="0"/>
          </a:p>
        </p:txBody>
      </p:sp>
      <p:sp>
        <p:nvSpPr>
          <p:cNvPr id="8" name="Content Placeholder 7"/>
          <p:cNvSpPr>
            <a:spLocks noGrp="1"/>
          </p:cNvSpPr>
          <p:nvPr>
            <p:ph sz="quarter" idx="10" hasCustomPrompt="1"/>
          </p:nvPr>
        </p:nvSpPr>
        <p:spPr>
          <a:xfrm>
            <a:off x="691844"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13" indent="0">
              <a:buFontTx/>
              <a:buNone/>
              <a:defRPr sz="1050" b="1">
                <a:solidFill>
                  <a:schemeClr val="tx2"/>
                </a:solidFill>
              </a:defRPr>
            </a:lvl2pPr>
            <a:lvl3pPr marL="348836" indent="0">
              <a:buFontTx/>
              <a:buNone/>
              <a:defRPr sz="1050" b="1">
                <a:solidFill>
                  <a:schemeClr val="tx2"/>
                </a:solidFill>
              </a:defRPr>
            </a:lvl3pPr>
            <a:lvl4pPr marL="1028649" indent="0">
              <a:buFontTx/>
              <a:buNone/>
              <a:defRPr sz="1050" b="1">
                <a:solidFill>
                  <a:schemeClr val="tx2"/>
                </a:solidFill>
              </a:defRPr>
            </a:lvl4pPr>
            <a:lvl5pPr marL="1371532"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13" indent="0">
              <a:buFontTx/>
              <a:buNone/>
              <a:defRPr sz="1050">
                <a:solidFill>
                  <a:schemeClr val="tx1"/>
                </a:solidFill>
              </a:defRPr>
            </a:lvl2pPr>
            <a:lvl3pPr marL="348836" indent="0">
              <a:buFontTx/>
              <a:buNone/>
              <a:defRPr sz="1050">
                <a:solidFill>
                  <a:schemeClr val="tx1"/>
                </a:solidFill>
              </a:defRPr>
            </a:lvl3pPr>
            <a:lvl4pPr marL="1028649" indent="0">
              <a:buFontTx/>
              <a:buNone/>
              <a:defRPr sz="1050">
                <a:solidFill>
                  <a:schemeClr val="tx1"/>
                </a:solidFill>
              </a:defRPr>
            </a:lvl4pPr>
            <a:lvl5pPr marL="1371532"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13" indent="0">
              <a:lnSpc>
                <a:spcPts val="1200"/>
              </a:lnSpc>
              <a:buFontTx/>
              <a:buNone/>
              <a:defRPr sz="1050" b="1">
                <a:solidFill>
                  <a:schemeClr val="tx2"/>
                </a:solidFill>
              </a:defRPr>
            </a:lvl2pPr>
            <a:lvl3pPr marL="348836" indent="0">
              <a:lnSpc>
                <a:spcPts val="1200"/>
              </a:lnSpc>
              <a:buFontTx/>
              <a:buNone/>
              <a:defRPr sz="1050" b="1">
                <a:solidFill>
                  <a:schemeClr val="tx2"/>
                </a:solidFill>
              </a:defRPr>
            </a:lvl3pPr>
            <a:lvl4pPr marL="1028649" indent="0">
              <a:lnSpc>
                <a:spcPts val="1200"/>
              </a:lnSpc>
              <a:buFontTx/>
              <a:buNone/>
              <a:defRPr sz="1050" b="1">
                <a:solidFill>
                  <a:schemeClr val="tx2"/>
                </a:solidFill>
              </a:defRPr>
            </a:lvl4pPr>
            <a:lvl5pPr marL="1371532"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13" indent="0">
              <a:buFontTx/>
              <a:buNone/>
              <a:defRPr sz="600" cap="all" baseline="0">
                <a:solidFill>
                  <a:schemeClr val="tx2"/>
                </a:solidFill>
              </a:defRPr>
            </a:lvl2pPr>
            <a:lvl3pPr marL="348836" indent="0">
              <a:buFontTx/>
              <a:buNone/>
              <a:defRPr sz="600" cap="all" baseline="0">
                <a:solidFill>
                  <a:schemeClr val="tx2"/>
                </a:solidFill>
              </a:defRPr>
            </a:lvl3pPr>
            <a:lvl4pPr marL="1028649" indent="0">
              <a:buFontTx/>
              <a:buNone/>
              <a:defRPr sz="600" cap="all" baseline="0">
                <a:solidFill>
                  <a:schemeClr val="tx2"/>
                </a:solidFill>
              </a:defRPr>
            </a:lvl4pPr>
            <a:lvl5pPr marL="1371532"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smtClean="0"/>
              <a:t>Click icon to add picture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15" y="456803"/>
            <a:ext cx="283685" cy="378247"/>
          </a:xfrm>
          <a:prstGeom prst="rect">
            <a:avLst/>
          </a:prstGeom>
        </p:spPr>
      </p:pic>
    </p:spTree>
    <p:extLst>
      <p:ext uri="{BB962C8B-B14F-4D97-AF65-F5344CB8AC3E}">
        <p14:creationId xmlns:p14="http://schemas.microsoft.com/office/powerpoint/2010/main" val="1116962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4"/>
            <a:ext cx="2514600" cy="1133855"/>
          </a:xfrm>
        </p:spPr>
        <p:txBody>
          <a:bodyPr>
            <a:normAutofit/>
          </a:bodyPr>
          <a:lstStyle>
            <a:lvl1pPr marL="0" indent="0" algn="l">
              <a:lnSpc>
                <a:spcPts val="9000"/>
              </a:lnSpc>
              <a:spcBef>
                <a:spcPts val="0"/>
              </a:spcBef>
              <a:buFontTx/>
              <a:buNone/>
              <a:defRPr sz="9000" b="1" baseline="0"/>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4"/>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4"/>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8"/>
            <a:ext cx="25527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166920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73"/>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62"/>
            <a:ext cx="4229100" cy="4132943"/>
          </a:xfrm>
        </p:spPr>
        <p:txBody>
          <a:bodyPr anchor="ctr">
            <a:normAutofit/>
          </a:bodyPr>
          <a:lstStyle>
            <a:lvl1pPr marL="0" indent="0">
              <a:buFontTx/>
              <a:buNone/>
              <a:defRPr sz="900"/>
            </a:lvl1pPr>
          </a:lstStyle>
          <a:p>
            <a:r>
              <a:rPr lang="en-US" smtClean="0"/>
              <a:t>Click icon to add picture</a:t>
            </a:r>
            <a:endParaRPr lang="en-US"/>
          </a:p>
        </p:txBody>
      </p:sp>
    </p:spTree>
    <p:extLst>
      <p:ext uri="{BB962C8B-B14F-4D97-AF65-F5344CB8AC3E}">
        <p14:creationId xmlns:p14="http://schemas.microsoft.com/office/powerpoint/2010/main" val="94345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62"/>
            <a:ext cx="4229100" cy="4132943"/>
          </a:xfrm>
        </p:spPr>
        <p:txBody>
          <a:bodyPr anchor="ctr">
            <a:normAutofit/>
          </a:bodyPr>
          <a:lstStyle>
            <a:lvl1pPr marL="0" indent="0">
              <a:buFontTx/>
              <a:buNone/>
              <a:defRPr sz="900"/>
            </a:lvl1pPr>
          </a:lstStyle>
          <a:p>
            <a:r>
              <a:rPr lang="en-US" smtClean="0"/>
              <a:t>Click icon to add picture</a:t>
            </a:r>
            <a:endParaRPr lang="en-US"/>
          </a:p>
        </p:txBody>
      </p:sp>
      <p:sp>
        <p:nvSpPr>
          <p:cNvPr id="8" name="Content Placeholder 2"/>
          <p:cNvSpPr>
            <a:spLocks noGrp="1"/>
          </p:cNvSpPr>
          <p:nvPr>
            <p:ph idx="1" hasCustomPrompt="1"/>
          </p:nvPr>
        </p:nvSpPr>
        <p:spPr>
          <a:xfrm>
            <a:off x="685800" y="2487168"/>
            <a:ext cx="3810000" cy="4104132"/>
          </a:xfrm>
        </p:spPr>
        <p:txBody>
          <a:bodyPr>
            <a:noAutofit/>
          </a:bodyPr>
          <a:lstStyle>
            <a:lvl1pPr marL="178585" indent="-178585">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87672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BD8E2D"/>
          </a:solidFill>
        </p:spPr>
        <p:txBody>
          <a:bodyPr anchor="ctr">
            <a:normAutofit/>
          </a:bodyPr>
          <a:lstStyle>
            <a:lvl1pPr marL="0" indent="0">
              <a:buFontTx/>
              <a:buNone/>
              <a:defRPr sz="900"/>
            </a:lvl1pPr>
          </a:lstStyle>
          <a:p>
            <a:r>
              <a:rPr lang="en-US" smtClean="0"/>
              <a:t>Click icon to add picture</a:t>
            </a:r>
            <a:endParaRPr lang="en-US"/>
          </a:p>
        </p:txBody>
      </p:sp>
      <p:sp>
        <p:nvSpPr>
          <p:cNvPr id="16" name="Picture Placeholder 15"/>
          <p:cNvSpPr>
            <a:spLocks noGrp="1"/>
          </p:cNvSpPr>
          <p:nvPr>
            <p:ph type="pic" sz="quarter" idx="13"/>
          </p:nvPr>
        </p:nvSpPr>
        <p:spPr>
          <a:xfrm>
            <a:off x="6988178" y="3429000"/>
            <a:ext cx="1866899" cy="3162300"/>
          </a:xfrm>
          <a:solidFill>
            <a:schemeClr val="bg2"/>
          </a:solidFill>
        </p:spPr>
        <p:txBody>
          <a:bodyPr anchor="ctr">
            <a:normAutofit/>
          </a:bodyPr>
          <a:lstStyle>
            <a:lvl1pPr marL="0" indent="0">
              <a:buFontTx/>
              <a:buNone/>
              <a:defRPr sz="900"/>
            </a:lvl1pPr>
          </a:lstStyle>
          <a:p>
            <a:r>
              <a:rPr lang="en-US" smtClean="0"/>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73"/>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408263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73"/>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BD8E2D"/>
          </a:solidFill>
        </p:spPr>
        <p:txBody>
          <a:bodyPr anchor="ctr">
            <a:normAutofit/>
          </a:bodyPr>
          <a:lstStyle>
            <a:lvl1pPr marL="0" indent="0">
              <a:buFontTx/>
              <a:buNone/>
              <a:defRPr sz="900"/>
            </a:lvl1pPr>
          </a:lstStyle>
          <a:p>
            <a:r>
              <a:rPr lang="en-US" smtClean="0"/>
              <a:t>Click icon to add picture</a:t>
            </a:r>
            <a:endParaRPr lang="en-US"/>
          </a:p>
        </p:txBody>
      </p:sp>
      <p:sp>
        <p:nvSpPr>
          <p:cNvPr id="16" name="Picture Placeholder 15"/>
          <p:cNvSpPr>
            <a:spLocks noGrp="1"/>
          </p:cNvSpPr>
          <p:nvPr>
            <p:ph type="pic" sz="quarter" idx="13"/>
          </p:nvPr>
        </p:nvSpPr>
        <p:spPr>
          <a:xfrm>
            <a:off x="2628903" y="3429000"/>
            <a:ext cx="1866899" cy="3162300"/>
          </a:xfrm>
          <a:solidFill>
            <a:schemeClr val="bg2"/>
          </a:solidFill>
        </p:spPr>
        <p:txBody>
          <a:bodyPr anchor="ctr">
            <a:normAutofit/>
          </a:bodyPr>
          <a:lstStyle>
            <a:lvl1pPr marL="0" indent="0">
              <a:buFontTx/>
              <a:buNone/>
              <a:defRPr sz="900"/>
            </a:lvl1pPr>
          </a:lstStyle>
          <a:p>
            <a:r>
              <a:rPr lang="en-US" smtClean="0"/>
              <a:t>Click icon to add picture</a:t>
            </a:r>
            <a:endParaRPr lang="en-US" dirty="0"/>
          </a:p>
        </p:txBody>
      </p:sp>
    </p:spTree>
    <p:extLst>
      <p:ext uri="{BB962C8B-B14F-4D97-AF65-F5344CB8AC3E}">
        <p14:creationId xmlns:p14="http://schemas.microsoft.com/office/powerpoint/2010/main" val="1232943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smtClean="0"/>
              <a:t>Click icon to add chart</a:t>
            </a:r>
            <a:endParaRPr lang="en-US"/>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smtClean="0"/>
              <a:t>Click icon to add chart</a:t>
            </a:r>
            <a:endParaRPr lang="en-US"/>
          </a:p>
        </p:txBody>
      </p:sp>
    </p:spTree>
    <p:extLst>
      <p:ext uri="{BB962C8B-B14F-4D97-AF65-F5344CB8AC3E}">
        <p14:creationId xmlns:p14="http://schemas.microsoft.com/office/powerpoint/2010/main" val="1647214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766"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smtClean="0"/>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smtClean="0"/>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smtClean="0"/>
              <a:t>Click icon to add picture</a:t>
            </a:r>
            <a:endParaRPr lang="en-US"/>
          </a:p>
        </p:txBody>
      </p:sp>
    </p:spTree>
    <p:extLst>
      <p:ext uri="{BB962C8B-B14F-4D97-AF65-F5344CB8AC3E}">
        <p14:creationId xmlns:p14="http://schemas.microsoft.com/office/powerpoint/2010/main" val="1077331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5"/>
            <a:ext cx="7772400" cy="941531"/>
          </a:xfrm>
        </p:spPr>
        <p:txBody>
          <a:bodyPr numCol="1">
            <a:noAutofit/>
          </a:bodyPr>
          <a:lstStyle>
            <a:lvl1pPr marL="0" marR="0" indent="0" algn="l" defTabSz="685766"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smtClean="0"/>
              <a:t>Click icon to add picture</a:t>
            </a:r>
            <a:endParaRPr lang="en-US" dirty="0"/>
          </a:p>
        </p:txBody>
      </p:sp>
      <p:sp>
        <p:nvSpPr>
          <p:cNvPr id="11" name="Picture Placeholder 10"/>
          <p:cNvSpPr>
            <a:spLocks noGrp="1"/>
          </p:cNvSpPr>
          <p:nvPr>
            <p:ph type="pic" sz="quarter" idx="11"/>
          </p:nvPr>
        </p:nvSpPr>
        <p:spPr>
          <a:xfrm>
            <a:off x="3300987" y="3429000"/>
            <a:ext cx="1570973" cy="1066800"/>
          </a:xfrm>
        </p:spPr>
        <p:txBody>
          <a:bodyPr anchor="ctr">
            <a:normAutofit/>
          </a:bodyPr>
          <a:lstStyle>
            <a:lvl1pPr marL="0" indent="0">
              <a:lnSpc>
                <a:spcPts val="1050"/>
              </a:lnSpc>
              <a:buNone/>
              <a:defRPr sz="900"/>
            </a:lvl1pPr>
          </a:lstStyle>
          <a:p>
            <a:r>
              <a:rPr lang="en-US" smtClean="0"/>
              <a:t>Click icon to add picture</a:t>
            </a:r>
            <a:endParaRPr lang="en-US"/>
          </a:p>
        </p:txBody>
      </p:sp>
      <p:sp>
        <p:nvSpPr>
          <p:cNvPr id="13" name="Picture Placeholder 12"/>
          <p:cNvSpPr>
            <a:spLocks noGrp="1"/>
          </p:cNvSpPr>
          <p:nvPr>
            <p:ph type="pic" sz="quarter" idx="12"/>
          </p:nvPr>
        </p:nvSpPr>
        <p:spPr>
          <a:xfrm>
            <a:off x="5905503" y="3429000"/>
            <a:ext cx="1570973" cy="1066800"/>
          </a:xfrm>
        </p:spPr>
        <p:txBody>
          <a:bodyPr anchor="ctr">
            <a:normAutofit/>
          </a:bodyPr>
          <a:lstStyle>
            <a:lvl1pPr marL="0" indent="0">
              <a:lnSpc>
                <a:spcPts val="1050"/>
              </a:lnSpc>
              <a:buNone/>
              <a:defRPr sz="900"/>
            </a:lvl1pPr>
          </a:lstStyle>
          <a:p>
            <a:r>
              <a:rPr lang="en-US" smtClean="0"/>
              <a:t>Click icon to add picture</a:t>
            </a:r>
            <a:endParaRPr lang="en-US"/>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13" indent="0">
              <a:lnSpc>
                <a:spcPts val="1650"/>
              </a:lnSpc>
              <a:buNone/>
              <a:defRPr sz="1500"/>
            </a:lvl2pPr>
            <a:lvl3pPr marL="348836" indent="0">
              <a:lnSpc>
                <a:spcPts val="1650"/>
              </a:lnSpc>
              <a:buNone/>
              <a:defRPr sz="1500"/>
            </a:lvl3pPr>
            <a:lvl4pPr marL="1028649" indent="0">
              <a:lnSpc>
                <a:spcPts val="1650"/>
              </a:lnSpc>
              <a:buNone/>
              <a:defRPr sz="1500"/>
            </a:lvl4pPr>
            <a:lvl5pPr marL="1371532"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13" indent="0">
              <a:lnSpc>
                <a:spcPts val="1650"/>
              </a:lnSpc>
              <a:buNone/>
              <a:defRPr sz="1500"/>
            </a:lvl2pPr>
            <a:lvl3pPr marL="348836" indent="0">
              <a:lnSpc>
                <a:spcPts val="1650"/>
              </a:lnSpc>
              <a:buNone/>
              <a:defRPr sz="1500"/>
            </a:lvl3pPr>
            <a:lvl4pPr marL="1028649" indent="0">
              <a:lnSpc>
                <a:spcPts val="1650"/>
              </a:lnSpc>
              <a:buNone/>
              <a:defRPr sz="1500"/>
            </a:lvl4pPr>
            <a:lvl5pPr marL="1371532"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13" indent="0">
              <a:lnSpc>
                <a:spcPts val="1650"/>
              </a:lnSpc>
              <a:buNone/>
              <a:defRPr sz="1500"/>
            </a:lvl2pPr>
            <a:lvl3pPr marL="348836" indent="0">
              <a:lnSpc>
                <a:spcPts val="1650"/>
              </a:lnSpc>
              <a:buNone/>
              <a:defRPr sz="1500"/>
            </a:lvl3pPr>
            <a:lvl4pPr marL="1028649" indent="0">
              <a:lnSpc>
                <a:spcPts val="1650"/>
              </a:lnSpc>
              <a:buNone/>
              <a:defRPr sz="1500"/>
            </a:lvl4pPr>
            <a:lvl5pPr marL="1371532"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3768934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0" y="4164019"/>
            <a:ext cx="7886700" cy="1360487"/>
          </a:xfrm>
        </p:spPr>
        <p:txBody>
          <a:bodyPr bIns="457200" anchor="b" anchorCtr="0">
            <a:noAutofit/>
          </a:bodyPr>
          <a:lstStyle>
            <a:lvl1pPr marL="517896" marR="0" indent="0" algn="just" defTabSz="342884" rtl="0" eaLnBrk="1" fontAlgn="auto" latinLnBrk="0" hangingPunct="1">
              <a:lnSpc>
                <a:spcPts val="600"/>
              </a:lnSpc>
              <a:spcBef>
                <a:spcPts val="0"/>
              </a:spcBef>
              <a:spcAft>
                <a:spcPts val="161"/>
              </a:spcAft>
              <a:buClrTx/>
              <a:buSzTx/>
              <a:buFontTx/>
              <a:buNone/>
              <a:tabLst/>
              <a:defRPr sz="600">
                <a:solidFill>
                  <a:schemeClr val="tx2">
                    <a:lumMod val="65000"/>
                    <a:lumOff val="35000"/>
                  </a:schemeClr>
                </a:solidFill>
                <a:latin typeface="+mj-lt"/>
                <a:cs typeface="+mj-cs"/>
              </a:defRPr>
            </a:lvl1pPr>
            <a:lvl2pPr marL="517896" marR="0" indent="0" algn="just" defTabSz="342884" rtl="0" eaLnBrk="1" fontAlgn="auto" latinLnBrk="0" hangingPunct="1">
              <a:lnSpc>
                <a:spcPts val="600"/>
              </a:lnSpc>
              <a:spcBef>
                <a:spcPts val="0"/>
              </a:spcBef>
              <a:spcAft>
                <a:spcPts val="161"/>
              </a:spcAft>
              <a:buClrTx/>
              <a:buSzTx/>
              <a:buFontTx/>
              <a:buNone/>
              <a:tabLst/>
              <a:defRPr sz="600">
                <a:solidFill>
                  <a:schemeClr val="tx2">
                    <a:lumMod val="65000"/>
                    <a:lumOff val="35000"/>
                  </a:schemeClr>
                </a:solidFill>
                <a:latin typeface="+mj-lt"/>
                <a:cs typeface="+mj-cs"/>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896" marR="0" lvl="0"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ea typeface="+mn-ea"/>
              </a:rPr>
              <a:t>Edit Master text styles</a:t>
            </a:r>
          </a:p>
          <a:p>
            <a:pPr marL="517896" marR="0" lvl="1"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ea typeface="+mn-ea"/>
              </a:rPr>
              <a:t>Second level</a:t>
            </a:r>
          </a:p>
        </p:txBody>
      </p:sp>
      <p:sp>
        <p:nvSpPr>
          <p:cNvPr id="3" name="Rectangle 2"/>
          <p:cNvSpPr/>
          <p:nvPr/>
        </p:nvSpPr>
        <p:spPr>
          <a:xfrm>
            <a:off x="0" y="5524501"/>
            <a:ext cx="6591300" cy="1360487"/>
          </a:xfrm>
          <a:prstGeom prst="rect">
            <a:avLst/>
          </a:prstGeom>
        </p:spPr>
        <p:txBody>
          <a:bodyPr wrap="none" lIns="0" tIns="205740" rIns="0" bIns="0">
            <a:noAutofit/>
          </a:bodyPr>
          <a:lstStyle/>
          <a:p>
            <a:pPr marL="514325" marR="0" lvl="0" indent="0" algn="l" defTabSz="342884" rtl="0" eaLnBrk="1" fontAlgn="auto" latinLnBrk="0" hangingPunct="1">
              <a:lnSpc>
                <a:spcPct val="120000"/>
              </a:lnSpc>
              <a:spcBef>
                <a:spcPts val="0"/>
              </a:spcBef>
              <a:spcAft>
                <a:spcPts val="338"/>
              </a:spcAft>
              <a:buClrTx/>
              <a:buSzTx/>
              <a:buFontTx/>
              <a:buNone/>
              <a:tabLst/>
              <a:defRPr/>
            </a:pPr>
            <a: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br>
            <a:r>
              <a:rPr lang="en-US" sz="600" b="1" kern="1200" baseline="0" dirty="0" smtClean="0">
                <a:solidFill>
                  <a:srgbClr val="BD8E2D"/>
                </a:solidFill>
                <a:latin typeface="+mn-lt"/>
                <a:ea typeface="+mn-ea"/>
                <a:cs typeface="Arial" panose="020B0604020202020204" pitchFamily="34" charset="0"/>
              </a:rPr>
              <a:t>www.fortressbrokerage.com</a:t>
            </a:r>
            <a:endParaRPr kumimoji="0" lang="en-US" sz="6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600" b="0" i="0" u="none" strike="noStrike" kern="1200" cap="none" spc="-8"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41483257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5"/>
            <a:ext cx="5829300" cy="1404851"/>
          </a:xfrm>
        </p:spPr>
        <p:txBody>
          <a:bodyPr bIns="457200" anchor="b" anchorCtr="0">
            <a:normAutofit/>
          </a:bodyPr>
          <a:lstStyle>
            <a:lvl1pPr marL="514325" marR="0" indent="0" algn="l" defTabSz="342884" rtl="0" eaLnBrk="1" fontAlgn="auto" latinLnBrk="0" hangingPunct="1">
              <a:lnSpc>
                <a:spcPts val="675"/>
              </a:lnSpc>
              <a:spcBef>
                <a:spcPts val="0"/>
              </a:spcBef>
              <a:spcAft>
                <a:spcPts val="161"/>
              </a:spcAft>
              <a:buClrTx/>
              <a:buSzTx/>
              <a:buFontTx/>
              <a:buNone/>
              <a:tabLst/>
              <a:defRPr kumimoji="0" lang="en-US" sz="600" b="0" i="0" u="none" strike="noStrike" kern="1200" cap="none" spc="-8" normalizeH="0" baseline="0" noProof="0">
                <a:ln>
                  <a:noFill/>
                </a:ln>
                <a:solidFill>
                  <a:srgbClr val="323232"/>
                </a:solidFill>
                <a:effectLst/>
                <a:uLnTx/>
                <a:uFillTx/>
                <a:ea typeface="Times New Roman" panose="02020603050405020304" pitchFamily="18" charset="0"/>
                <a:cs typeface="HurmeGeometricSans3-Regular" panose="020B0500020000000000" pitchFamily="34" charset="0"/>
              </a:defRPr>
            </a:lvl1pPr>
          </a:lstStyle>
          <a:p>
            <a:pPr marL="514325" marR="0" lvl="0" indent="0" algn="l" defTabSz="342884" rtl="0" eaLnBrk="1" fontAlgn="auto" latinLnBrk="0" hangingPunct="1">
              <a:lnSpc>
                <a:spcPct val="120000"/>
              </a:lnSpc>
              <a:spcBef>
                <a:spcPts val="0"/>
              </a:spcBef>
              <a:spcAft>
                <a:spcPts val="338"/>
              </a:spcAft>
              <a:buClrTx/>
              <a:buSzTx/>
              <a:buFontTx/>
              <a:buNone/>
              <a:tabLst/>
              <a:defRPr/>
            </a:pPr>
            <a: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br>
            <a:r>
              <a:rPr kumimoji="0" lang="en-US" sz="600" b="1" i="0" u="none" strike="noStrike" kern="1200" cap="none" spc="0" normalizeH="0" baseline="0" noProof="0" dirty="0" smtClean="0">
                <a:ln>
                  <a:noFill/>
                </a:ln>
                <a:solidFill>
                  <a:srgbClr val="BD8E2D"/>
                </a:solidFill>
                <a:effectLst/>
                <a:uLnTx/>
                <a:uFillTx/>
                <a:latin typeface="+mn-lt"/>
                <a:ea typeface="+mn-ea"/>
                <a:cs typeface="Arial" panose="020B0604020202020204" pitchFamily="34" charset="0"/>
              </a:rPr>
              <a:t>www.fortressbrokerage.com</a:t>
            </a:r>
            <a:endParaRPr kumimoji="0" lang="en-US" sz="6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600" b="0" i="0" u="none" strike="noStrike" kern="1200" cap="none" spc="-8"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896" marR="0" indent="0" algn="just" defTabSz="342884" rtl="0" eaLnBrk="1" fontAlgn="auto" latinLnBrk="0" hangingPunct="1">
              <a:lnSpc>
                <a:spcPts val="600"/>
              </a:lnSpc>
              <a:spcBef>
                <a:spcPts val="0"/>
              </a:spcBef>
              <a:spcAft>
                <a:spcPts val="161"/>
              </a:spcAft>
              <a:buClrTx/>
              <a:buSzTx/>
              <a:buFontTx/>
              <a:buNone/>
              <a:tabLst/>
              <a:defRPr>
                <a:latin typeface="+mj-lt"/>
              </a:defRPr>
            </a:lvl1pPr>
            <a:lvl2pPr marL="517896" marR="0" indent="0" algn="just" defTabSz="342884" rtl="0" eaLnBrk="1" fontAlgn="auto" latinLnBrk="0" hangingPunct="1">
              <a:lnSpc>
                <a:spcPts val="600"/>
              </a:lnSpc>
              <a:spcBef>
                <a:spcPts val="0"/>
              </a:spcBef>
              <a:spcAft>
                <a:spcPts val="161"/>
              </a:spcAft>
              <a:buClrTx/>
              <a:buSzTx/>
              <a:buFontTx/>
              <a:buNone/>
              <a:tabLst/>
              <a:defRPr>
                <a:latin typeface="+mj-lt"/>
              </a:defRPr>
            </a:lvl2pPr>
          </a:lstStyle>
          <a:p>
            <a:pPr marL="517896" marR="0" lvl="0"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rPr>
              <a:t>Edit Master text styles</a:t>
            </a:r>
          </a:p>
          <a:p>
            <a:pPr marL="517896" marR="0" lvl="1"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rPr>
              <a:t>Second level</a:t>
            </a:r>
          </a:p>
        </p:txBody>
      </p:sp>
    </p:spTree>
    <p:extLst>
      <p:ext uri="{BB962C8B-B14F-4D97-AF65-F5344CB8AC3E}">
        <p14:creationId xmlns:p14="http://schemas.microsoft.com/office/powerpoint/2010/main" val="281058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9318646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091817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6"/>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41" y="3675894"/>
            <a:ext cx="3741737" cy="465109"/>
          </a:xfrm>
        </p:spPr>
        <p:txBody>
          <a:bodyPr>
            <a:noAutofit/>
          </a:bodyPr>
          <a:lstStyle>
            <a:lvl1pPr marL="0" indent="0">
              <a:lnSpc>
                <a:spcPts val="1200"/>
              </a:lnSpc>
              <a:buFontTx/>
              <a:buNone/>
              <a:defRPr sz="1200">
                <a:solidFill>
                  <a:schemeClr val="tx2"/>
                </a:solidFill>
              </a:defRPr>
            </a:lvl1pPr>
            <a:lvl2pPr marL="175013" indent="0">
              <a:lnSpc>
                <a:spcPts val="1200"/>
              </a:lnSpc>
              <a:buFontTx/>
              <a:buNone/>
              <a:defRPr sz="1200">
                <a:solidFill>
                  <a:schemeClr val="tx2"/>
                </a:solidFill>
              </a:defRPr>
            </a:lvl2pPr>
            <a:lvl3pPr marL="348836" indent="0">
              <a:lnSpc>
                <a:spcPts val="1200"/>
              </a:lnSpc>
              <a:buFontTx/>
              <a:buNone/>
              <a:defRPr sz="1200">
                <a:solidFill>
                  <a:schemeClr val="tx2"/>
                </a:solidFill>
              </a:defRPr>
            </a:lvl3pPr>
            <a:lvl4pPr marL="1028649" indent="0">
              <a:lnSpc>
                <a:spcPts val="1200"/>
              </a:lnSpc>
              <a:buFontTx/>
              <a:buNone/>
              <a:defRPr sz="1200">
                <a:solidFill>
                  <a:schemeClr val="tx2"/>
                </a:solidFill>
              </a:defRPr>
            </a:lvl4pPr>
            <a:lvl5pPr marL="1371532"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2118545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6"/>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41" y="3675894"/>
            <a:ext cx="3741737" cy="465109"/>
          </a:xfrm>
        </p:spPr>
        <p:txBody>
          <a:bodyPr>
            <a:noAutofit/>
          </a:bodyPr>
          <a:lstStyle>
            <a:lvl1pPr marL="0" indent="0">
              <a:lnSpc>
                <a:spcPts val="1200"/>
              </a:lnSpc>
              <a:buFontTx/>
              <a:buNone/>
              <a:defRPr sz="1200">
                <a:solidFill>
                  <a:schemeClr val="tx2"/>
                </a:solidFill>
              </a:defRPr>
            </a:lvl1pPr>
            <a:lvl2pPr marL="175013" indent="0">
              <a:lnSpc>
                <a:spcPts val="1200"/>
              </a:lnSpc>
              <a:buFontTx/>
              <a:buNone/>
              <a:defRPr sz="1200">
                <a:solidFill>
                  <a:schemeClr val="tx2"/>
                </a:solidFill>
              </a:defRPr>
            </a:lvl2pPr>
            <a:lvl3pPr marL="348836" indent="0">
              <a:lnSpc>
                <a:spcPts val="1200"/>
              </a:lnSpc>
              <a:buFontTx/>
              <a:buNone/>
              <a:defRPr sz="1200">
                <a:solidFill>
                  <a:schemeClr val="tx2"/>
                </a:solidFill>
              </a:defRPr>
            </a:lvl3pPr>
            <a:lvl4pPr marL="1028649" indent="0">
              <a:lnSpc>
                <a:spcPts val="1200"/>
              </a:lnSpc>
              <a:buFontTx/>
              <a:buNone/>
              <a:defRPr sz="1200">
                <a:solidFill>
                  <a:schemeClr val="tx2"/>
                </a:solidFill>
              </a:defRPr>
            </a:lvl4pPr>
            <a:lvl5pPr marL="1371532"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403403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958794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72714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20934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38001" y="456798"/>
            <a:ext cx="254303" cy="339070"/>
          </a:xfrm>
          <a:prstGeom prst="rect">
            <a:avLst/>
          </a:prstGeom>
        </p:spPr>
      </p:pic>
      <p:sp>
        <p:nvSpPr>
          <p:cNvPr id="8" name="object 4"/>
          <p:cNvSpPr txBox="1"/>
          <p:nvPr/>
        </p:nvSpPr>
        <p:spPr>
          <a:xfrm>
            <a:off x="7289210" y="583576"/>
            <a:ext cx="1586865" cy="105157"/>
          </a:xfrm>
          <a:prstGeom prst="rect">
            <a:avLst/>
          </a:prstGeom>
        </p:spPr>
        <p:txBody>
          <a:bodyPr vert="horz" wrap="square" lIns="0" tIns="9525" rIns="0" bIns="0" rtlCol="0">
            <a:spAutoFit/>
          </a:bodyPr>
          <a:lstStyle/>
          <a:p>
            <a:pPr marL="9525">
              <a:lnSpc>
                <a:spcPct val="100000"/>
              </a:lnSpc>
              <a:spcBef>
                <a:spcPts val="75"/>
              </a:spcBef>
              <a:tabLst>
                <a:tab pos="1076747" algn="l"/>
              </a:tabLst>
            </a:pPr>
            <a:r>
              <a:rPr lang="en-US" sz="600" spc="11" dirty="0" smtClean="0">
                <a:solidFill>
                  <a:srgbClr val="636466"/>
                </a:solidFill>
                <a:latin typeface="Arial" panose="020B0604020202020204" pitchFamily="34" charset="0"/>
                <a:cs typeface="Arial" panose="020B0604020202020204" pitchFamily="34" charset="0"/>
              </a:rPr>
              <a:t>Fortress Brokerage Solutions</a:t>
            </a:r>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0742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Lst>
  <p:timing>
    <p:tnLst>
      <p:par>
        <p:cTn id="1" dur="indefinite" restart="never" nodeType="tmRoot"/>
      </p:par>
    </p:tnLst>
  </p:timing>
  <p:txStyles>
    <p:titleStyle>
      <a:lvl1pPr algn="l" defTabSz="685766"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13" indent="-175013" algn="l" defTabSz="685766"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36" indent="-173823" algn="l" defTabSz="685766"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55" indent="-161917" algn="l" defTabSz="685766"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4" pos="192">
          <p15:clr>
            <a:srgbClr val="F26B43"/>
          </p15:clr>
        </p15:guide>
        <p15:guide id="15" pos="432">
          <p15:clr>
            <a:srgbClr val="F26B43"/>
          </p15:clr>
        </p15:guide>
        <p15:guide id="16" pos="768">
          <p15:clr>
            <a:srgbClr val="F26B43"/>
          </p15:clr>
        </p15:guide>
        <p15:guide id="17" pos="840">
          <p15:clr>
            <a:srgbClr val="F26B43"/>
          </p15:clr>
        </p15:guide>
        <p15:guide id="18" pos="1200">
          <p15:clr>
            <a:srgbClr val="F26B43"/>
          </p15:clr>
        </p15:guide>
        <p15:guide id="19" pos="1248">
          <p15:clr>
            <a:srgbClr val="F26B43"/>
          </p15:clr>
        </p15:guide>
        <p15:guide id="20" pos="1608">
          <p15:clr>
            <a:srgbClr val="F26B43"/>
          </p15:clr>
        </p15:guide>
        <p15:guide id="21" pos="1656">
          <p15:clr>
            <a:srgbClr val="F26B43"/>
          </p15:clr>
        </p15:guide>
        <p15:guide id="22" pos="2016">
          <p15:clr>
            <a:srgbClr val="F26B43"/>
          </p15:clr>
        </p15:guide>
        <p15:guide id="23" pos="2424">
          <p15:clr>
            <a:srgbClr val="F26B43"/>
          </p15:clr>
        </p15:guide>
        <p15:guide id="24" pos="2496">
          <p15:clr>
            <a:srgbClr val="F26B43"/>
          </p15:clr>
        </p15:guide>
        <p15:guide id="25" pos="2832">
          <p15:clr>
            <a:srgbClr val="F26B43"/>
          </p15:clr>
        </p15:guide>
        <p15:guide id="26" pos="2904">
          <p15:clr>
            <a:srgbClr val="F26B43"/>
          </p15:clr>
        </p15:guide>
        <p15:guide id="27" pos="3264">
          <p15:clr>
            <a:srgbClr val="F26B43"/>
          </p15:clr>
        </p15:guide>
        <p15:guide id="28" pos="3312">
          <p15:clr>
            <a:srgbClr val="F26B43"/>
          </p15:clr>
        </p15:guide>
        <p15:guide id="29" pos="3672">
          <p15:clr>
            <a:srgbClr val="F26B43"/>
          </p15:clr>
        </p15:guide>
        <p15:guide id="30" pos="3720">
          <p15:clr>
            <a:srgbClr val="F26B43"/>
          </p15:clr>
        </p15:guide>
        <p15:guide id="31" pos="4080">
          <p15:clr>
            <a:srgbClr val="F26B43"/>
          </p15:clr>
        </p15:guide>
        <p15:guide id="32" pos="4152">
          <p15:clr>
            <a:srgbClr val="F26B43"/>
          </p15:clr>
        </p15:guide>
        <p15:guide id="33" pos="4488">
          <p15:clr>
            <a:srgbClr val="F26B43"/>
          </p15:clr>
        </p15:guide>
        <p15:guide id="34" pos="4560">
          <p15:clr>
            <a:srgbClr val="F26B43"/>
          </p15:clr>
        </p15:guide>
        <p15:guide id="35" pos="4920">
          <p15:clr>
            <a:srgbClr val="F26B43"/>
          </p15:clr>
        </p15:guide>
        <p15:guide id="36" pos="4968">
          <p15:clr>
            <a:srgbClr val="F26B43"/>
          </p15:clr>
        </p15:guide>
        <p15:guide id="37" pos="5328">
          <p15:clr>
            <a:srgbClr val="F26B43"/>
          </p15:clr>
        </p15:guide>
        <p15:guide id="38" pos="5568">
          <p15:clr>
            <a:srgbClr val="F26B43"/>
          </p15:clr>
        </p15:guide>
        <p15:guide id="39" pos="5616">
          <p15:clr>
            <a:srgbClr val="F26B43"/>
          </p15:clr>
        </p15:guide>
        <p15:guide id="40" pos="5760">
          <p15:clr>
            <a:srgbClr val="F26B43"/>
          </p15:clr>
        </p15:guide>
        <p15:guide id="41" pos="2064">
          <p15:clr>
            <a:srgbClr val="F26B43"/>
          </p15:clr>
        </p15:guide>
        <p15:guide id="42" orient="horz" userDrawn="1">
          <p15:clr>
            <a:srgbClr val="F26B43"/>
          </p15:clr>
        </p15:guide>
        <p15:guide id="43" userDrawn="1">
          <p15:clr>
            <a:srgbClr val="F26B43"/>
          </p15:clr>
        </p15:guide>
        <p15:guide id="44" orient="horz" pos="144" userDrawn="1">
          <p15:clr>
            <a:srgbClr val="F26B43"/>
          </p15:clr>
        </p15:guide>
        <p15:guide id="45" orient="horz" pos="240" userDrawn="1">
          <p15:clr>
            <a:srgbClr val="F26B43"/>
          </p15:clr>
        </p15:guide>
        <p15:guide id="46" orient="horz" pos="816" userDrawn="1">
          <p15:clr>
            <a:srgbClr val="F26B43"/>
          </p15:clr>
        </p15:guide>
        <p15:guide id="47" orient="horz" pos="1488" userDrawn="1">
          <p15:clr>
            <a:srgbClr val="F26B43"/>
          </p15:clr>
        </p15:guide>
        <p15:guide id="48" orient="horz" pos="2160" userDrawn="1">
          <p15:clr>
            <a:srgbClr val="F26B43"/>
          </p15:clr>
        </p15:guide>
        <p15:guide id="49" orient="horz" pos="2832" userDrawn="1">
          <p15:clr>
            <a:srgbClr val="F26B43"/>
          </p15:clr>
        </p15:guide>
        <p15:guide id="50" orient="horz" pos="3480" userDrawn="1">
          <p15:clr>
            <a:srgbClr val="F26B43"/>
          </p15:clr>
        </p15:guide>
        <p15:guide id="51" orient="horz" pos="4032" userDrawn="1">
          <p15:clr>
            <a:srgbClr val="F26B43"/>
          </p15:clr>
        </p15:guide>
        <p15:guide id="52" orient="horz" pos="4152" userDrawn="1">
          <p15:clr>
            <a:srgbClr val="F26B43"/>
          </p15:clr>
        </p15:guide>
        <p15:guide id="53" orient="horz" pos="4296" userDrawn="1">
          <p15:clr>
            <a:srgbClr val="F26B43"/>
          </p15:clr>
        </p15:guide>
        <p15:guide id="54" pos="108" userDrawn="1">
          <p15:clr>
            <a:srgbClr val="F26B43"/>
          </p15:clr>
        </p15:guide>
        <p15:guide id="55" pos="144" userDrawn="1">
          <p15:clr>
            <a:srgbClr val="F26B43"/>
          </p15:clr>
        </p15:guide>
        <p15:guide id="56" pos="324" userDrawn="1">
          <p15:clr>
            <a:srgbClr val="F26B43"/>
          </p15:clr>
        </p15:guide>
        <p15:guide id="57" pos="576" userDrawn="1">
          <p15:clr>
            <a:srgbClr val="F26B43"/>
          </p15:clr>
        </p15:guide>
        <p15:guide id="58" pos="630" userDrawn="1">
          <p15:clr>
            <a:srgbClr val="F26B43"/>
          </p15:clr>
        </p15:guide>
        <p15:guide id="59" pos="900" userDrawn="1">
          <p15:clr>
            <a:srgbClr val="F26B43"/>
          </p15:clr>
        </p15:guide>
        <p15:guide id="60" pos="936" userDrawn="1">
          <p15:clr>
            <a:srgbClr val="F26B43"/>
          </p15:clr>
        </p15:guide>
        <p15:guide id="61" pos="1206" userDrawn="1">
          <p15:clr>
            <a:srgbClr val="F26B43"/>
          </p15:clr>
        </p15:guide>
        <p15:guide id="62" pos="1242" userDrawn="1">
          <p15:clr>
            <a:srgbClr val="F26B43"/>
          </p15:clr>
        </p15:guide>
        <p15:guide id="63" pos="1512" userDrawn="1">
          <p15:clr>
            <a:srgbClr val="F26B43"/>
          </p15:clr>
        </p15:guide>
        <p15:guide id="64" pos="1818" userDrawn="1">
          <p15:clr>
            <a:srgbClr val="F26B43"/>
          </p15:clr>
        </p15:guide>
        <p15:guide id="65" pos="1872" userDrawn="1">
          <p15:clr>
            <a:srgbClr val="F26B43"/>
          </p15:clr>
        </p15:guide>
        <p15:guide id="66" pos="2124" userDrawn="1">
          <p15:clr>
            <a:srgbClr val="F26B43"/>
          </p15:clr>
        </p15:guide>
        <p15:guide id="67" pos="2178" userDrawn="1">
          <p15:clr>
            <a:srgbClr val="F26B43"/>
          </p15:clr>
        </p15:guide>
        <p15:guide id="68" pos="2448" userDrawn="1">
          <p15:clr>
            <a:srgbClr val="F26B43"/>
          </p15:clr>
        </p15:guide>
        <p15:guide id="69" pos="2484" userDrawn="1">
          <p15:clr>
            <a:srgbClr val="F26B43"/>
          </p15:clr>
        </p15:guide>
        <p15:guide id="70" pos="2754" userDrawn="1">
          <p15:clr>
            <a:srgbClr val="F26B43"/>
          </p15:clr>
        </p15:guide>
        <p15:guide id="71" pos="2790" userDrawn="1">
          <p15:clr>
            <a:srgbClr val="F26B43"/>
          </p15:clr>
        </p15:guide>
        <p15:guide id="72" pos="3060" userDrawn="1">
          <p15:clr>
            <a:srgbClr val="F26B43"/>
          </p15:clr>
        </p15:guide>
        <p15:guide id="73" pos="3114" userDrawn="1">
          <p15:clr>
            <a:srgbClr val="F26B43"/>
          </p15:clr>
        </p15:guide>
        <p15:guide id="74" pos="3366" userDrawn="1">
          <p15:clr>
            <a:srgbClr val="F26B43"/>
          </p15:clr>
        </p15:guide>
        <p15:guide id="75" pos="3420" userDrawn="1">
          <p15:clr>
            <a:srgbClr val="F26B43"/>
          </p15:clr>
        </p15:guide>
        <p15:guide id="76" pos="3690" userDrawn="1">
          <p15:clr>
            <a:srgbClr val="F26B43"/>
          </p15:clr>
        </p15:guide>
        <p15:guide id="77" pos="3726" userDrawn="1">
          <p15:clr>
            <a:srgbClr val="F26B43"/>
          </p15:clr>
        </p15:guide>
        <p15:guide id="78" pos="3996" userDrawn="1">
          <p15:clr>
            <a:srgbClr val="F26B43"/>
          </p15:clr>
        </p15:guide>
        <p15:guide id="79" pos="4176" userDrawn="1">
          <p15:clr>
            <a:srgbClr val="F26B43"/>
          </p15:clr>
        </p15:guide>
        <p15:guide id="80" pos="4212" userDrawn="1">
          <p15:clr>
            <a:srgbClr val="F26B43"/>
          </p15:clr>
        </p15:guide>
        <p15:guide id="81" pos="4320" userDrawn="1">
          <p15:clr>
            <a:srgbClr val="F26B43"/>
          </p15:clr>
        </p15:guide>
        <p15:guide id="82"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Pre-funding your </a:t>
            </a:r>
            <a:br>
              <a:rPr lang="en-US" dirty="0"/>
            </a:br>
            <a:r>
              <a:rPr lang="en-US" dirty="0"/>
              <a:t>retirement taxes</a:t>
            </a:r>
          </a:p>
        </p:txBody>
      </p:sp>
      <p:sp>
        <p:nvSpPr>
          <p:cNvPr id="16" name="Subtitle 4">
            <a:extLst>
              <a:ext uri="{FF2B5EF4-FFF2-40B4-BE49-F238E27FC236}">
                <a16:creationId xmlns:a16="http://schemas.microsoft.com/office/drawing/2014/main" id="{51D84DE5-B973-42F8-BA8D-C714BB69B1FC}"/>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a:t>
            </a:r>
            <a:r>
              <a:rPr lang="en-US" sz="1100" dirty="0" smtClean="0"/>
              <a:t>by Fortress </a:t>
            </a:r>
            <a:r>
              <a:rPr lang="en-US" sz="1100" dirty="0"/>
              <a:t>Brokerage Solutions</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376976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5029202" y="1402080"/>
            <a:ext cx="3809999" cy="5324276"/>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9" name="Picture 8">
            <a:extLst>
              <a:ext uri="{FF2B5EF4-FFF2-40B4-BE49-F238E27FC236}">
                <a16:creationId xmlns:a16="http://schemas.microsoft.com/office/drawing/2014/main" id="{2E51A755-FADD-4828-A54B-14DED618D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00" t="878" r="6667" b="3483"/>
          <a:stretch/>
        </p:blipFill>
        <p:spPr>
          <a:xfrm>
            <a:off x="5029201" y="1402080"/>
            <a:ext cx="3810000" cy="5324276"/>
          </a:xfrm>
          <a:prstGeom prst="rect">
            <a:avLst/>
          </a:prstGeom>
        </p:spPr>
      </p:pic>
      <p:sp>
        <p:nvSpPr>
          <p:cNvPr id="10" name="Text Placeholder 19">
            <a:extLst>
              <a:ext uri="{FF2B5EF4-FFF2-40B4-BE49-F238E27FC236}">
                <a16:creationId xmlns:a16="http://schemas.microsoft.com/office/drawing/2014/main" id="{0CE7EF11-5228-4C2F-9492-FFBD0230A605}"/>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a tax-free “opportunity reserve” — ready source of cash for life’s opportunities</a:t>
            </a:r>
          </a:p>
        </p:txBody>
      </p:sp>
    </p:spTree>
    <p:extLst>
      <p:ext uri="{BB962C8B-B14F-4D97-AF65-F5344CB8AC3E}">
        <p14:creationId xmlns:p14="http://schemas.microsoft.com/office/powerpoint/2010/main" val="2400139382"/>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87D37B34-162C-4479-97D5-DF06B4C1E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2" y="2715133"/>
            <a:ext cx="3904733" cy="2698170"/>
          </a:xfrm>
          <a:prstGeom prst="rect">
            <a:avLst/>
          </a:prstGeom>
        </p:spPr>
      </p:pic>
      <p:sp>
        <p:nvSpPr>
          <p:cNvPr id="9" name="Text Placeholder 19">
            <a:extLst>
              <a:ext uri="{FF2B5EF4-FFF2-40B4-BE49-F238E27FC236}">
                <a16:creationId xmlns:a16="http://schemas.microsoft.com/office/drawing/2014/main" id="{790A388D-CEC8-43BD-888A-527C2ACE3AC7}"/>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Pre-fund your retirement taxes and lower your effective tax rate in retirement</a:t>
            </a:r>
          </a:p>
        </p:txBody>
      </p:sp>
    </p:spTree>
    <p:extLst>
      <p:ext uri="{BB962C8B-B14F-4D97-AF65-F5344CB8AC3E}">
        <p14:creationId xmlns:p14="http://schemas.microsoft.com/office/powerpoint/2010/main" val="371453175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E9A2224B-C934-42B6-8039-A23DB8F60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748" y="2790904"/>
            <a:ext cx="3793453" cy="2530233"/>
          </a:xfrm>
          <a:prstGeom prst="rect">
            <a:avLst/>
          </a:prstGeom>
        </p:spPr>
      </p:pic>
      <p:sp>
        <p:nvSpPr>
          <p:cNvPr id="9" name="Text Placeholder 19">
            <a:extLst>
              <a:ext uri="{FF2B5EF4-FFF2-40B4-BE49-F238E27FC236}">
                <a16:creationId xmlns:a16="http://schemas.microsoft.com/office/drawing/2014/main" id="{DCF3D48F-DA2A-44B5-9D1E-F4003E16A52C}"/>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Efficiently pass your estate value to loved ones</a:t>
            </a:r>
          </a:p>
        </p:txBody>
      </p:sp>
    </p:spTree>
    <p:extLst>
      <p:ext uri="{BB962C8B-B14F-4D97-AF65-F5344CB8AC3E}">
        <p14:creationId xmlns:p14="http://schemas.microsoft.com/office/powerpoint/2010/main" val="6238560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a:xfrm>
            <a:off x="685800" y="1554480"/>
            <a:ext cx="7600950" cy="4882896"/>
          </a:xfrm>
        </p:spPr>
        <p:txBody>
          <a:bodyPr/>
          <a:lstStyle/>
          <a:p>
            <a:r>
              <a:rPr lang="en-US" dirty="0"/>
              <a:t/>
            </a:r>
            <a:br>
              <a:rPr lang="en-US" dirty="0"/>
            </a:br>
            <a:r>
              <a:rPr lang="en-US" dirty="0"/>
              <a:t>If you have a need for life insurance, using the benefits of cash value life insurance to help fund your taxes in retirement could be a strategy that’s right for you.</a:t>
            </a:r>
          </a:p>
        </p:txBody>
      </p:sp>
    </p:spTree>
    <p:extLst>
      <p:ext uri="{BB962C8B-B14F-4D97-AF65-F5344CB8AC3E}">
        <p14:creationId xmlns:p14="http://schemas.microsoft.com/office/powerpoint/2010/main" val="37014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8A84A56-5115-A341-8344-94F4C4DC444B}"/>
              </a:ext>
            </a:extLst>
          </p:cNvPr>
          <p:cNvPicPr>
            <a:picLocks noChangeAspect="1"/>
          </p:cNvPicPr>
          <p:nvPr/>
        </p:nvPicPr>
        <p:blipFill rotWithShape="1">
          <a:blip r:embed="rId3">
            <a:extLst>
              <a:ext uri="{28A0092B-C50C-407E-A947-70E740481C1C}">
                <a14:useLocalDpi xmlns:a14="http://schemas.microsoft.com/office/drawing/2010/main" val="0"/>
              </a:ext>
            </a:extLst>
          </a:blip>
          <a:srcRect l="38768" r="5321"/>
          <a:stretch/>
        </p:blipFill>
        <p:spPr>
          <a:xfrm>
            <a:off x="4470400" y="1300479"/>
            <a:ext cx="4673600" cy="5575515"/>
          </a:xfrm>
          <a:prstGeom prst="rect">
            <a:avLst/>
          </a:prstGeom>
        </p:spPr>
      </p:pic>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a:xfrm>
            <a:off x="685799" y="1402080"/>
            <a:ext cx="3972697" cy="960120"/>
          </a:xfrm>
        </p:spPr>
        <p:txBody>
          <a:bodyPr/>
          <a:lstStyle/>
          <a:p>
            <a:pPr>
              <a:lnSpc>
                <a:spcPts val="2600"/>
              </a:lnSpc>
            </a:pPr>
            <a:r>
              <a:rPr lang="en-US" sz="2400" dirty="0"/>
              <a:t>There are three main categories of assets based on how they’re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701287" y="2759181"/>
            <a:ext cx="3280025" cy="2724912"/>
          </a:xfrm>
        </p:spPr>
        <p:txBody>
          <a:bodyPr/>
          <a:lstStyle/>
          <a:p>
            <a:r>
              <a:rPr lang="en-US" dirty="0"/>
              <a:t>Capital </a:t>
            </a:r>
          </a:p>
          <a:p>
            <a:r>
              <a:rPr lang="en-US" dirty="0"/>
              <a:t>Retirement income</a:t>
            </a:r>
          </a:p>
          <a:p>
            <a:r>
              <a:rPr lang="en-US" dirty="0"/>
              <a:t>Tax-preferred assets.</a:t>
            </a:r>
          </a:p>
        </p:txBody>
      </p:sp>
    </p:spTree>
    <p:extLst>
      <p:ext uri="{BB962C8B-B14F-4D97-AF65-F5344CB8AC3E}">
        <p14:creationId xmlns:p14="http://schemas.microsoft.com/office/powerpoint/2010/main" val="109870718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p:txBody>
          <a:bodyPr/>
          <a:lstStyle/>
          <a:p>
            <a:r>
              <a:rPr lang="en-US" dirty="0"/>
              <a:t>Three types of assets.</a:t>
            </a:r>
            <a:br>
              <a:rPr lang="en-US" dirty="0"/>
            </a:br>
            <a:r>
              <a:rPr lang="en-US" dirty="0"/>
              <a:t>How are yours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685800" y="2487168"/>
            <a:ext cx="3688492" cy="3431718"/>
          </a:xfrm>
        </p:spPr>
        <p:txBody>
          <a:bodyPr/>
          <a:lstStyle/>
          <a:p>
            <a:pPr marL="0" indent="0">
              <a:lnSpc>
                <a:spcPts val="2600"/>
              </a:lnSpc>
              <a:buNone/>
            </a:pPr>
            <a:r>
              <a:rPr lang="en-US" sz="2200" dirty="0"/>
              <a:t>By using an asset that does not pay taxes on your distribution, you can use the funds to pay toward the taxes generated by your qualified plan — and potentially net the full qualified plan value, rather than a percentage based on the tax rate</a:t>
            </a:r>
          </a:p>
        </p:txBody>
      </p:sp>
      <p:pic>
        <p:nvPicPr>
          <p:cNvPr id="10" name="Picture 9">
            <a:extLst>
              <a:ext uri="{FF2B5EF4-FFF2-40B4-BE49-F238E27FC236}">
                <a16:creationId xmlns:a16="http://schemas.microsoft.com/office/drawing/2014/main" id="{48A84A56-5115-A341-8344-94F4C4DC444B}"/>
              </a:ext>
            </a:extLst>
          </p:cNvPr>
          <p:cNvPicPr>
            <a:picLocks noChangeAspect="1"/>
          </p:cNvPicPr>
          <p:nvPr/>
        </p:nvPicPr>
        <p:blipFill rotWithShape="1">
          <a:blip r:embed="rId3">
            <a:extLst>
              <a:ext uri="{28A0092B-C50C-407E-A947-70E740481C1C}">
                <a14:useLocalDpi xmlns:a14="http://schemas.microsoft.com/office/drawing/2010/main" val="0"/>
              </a:ext>
            </a:extLst>
          </a:blip>
          <a:srcRect l="38768" r="5321"/>
          <a:stretch/>
        </p:blipFill>
        <p:spPr>
          <a:xfrm>
            <a:off x="4470400" y="1300479"/>
            <a:ext cx="4673600" cy="5575515"/>
          </a:xfrm>
          <a:prstGeom prst="rect">
            <a:avLst/>
          </a:prstGeom>
        </p:spPr>
      </p:pic>
    </p:spTree>
    <p:extLst>
      <p:ext uri="{BB962C8B-B14F-4D97-AF65-F5344CB8AC3E}">
        <p14:creationId xmlns:p14="http://schemas.microsoft.com/office/powerpoint/2010/main" val="422305341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1624-FE5D-47DD-BCED-7E0B50C5EB1A}"/>
              </a:ext>
            </a:extLst>
          </p:cNvPr>
          <p:cNvSpPr>
            <a:spLocks noGrp="1"/>
          </p:cNvSpPr>
          <p:nvPr>
            <p:ph type="title"/>
          </p:nvPr>
        </p:nvSpPr>
        <p:spPr/>
        <p:txBody>
          <a:bodyPr/>
          <a:lstStyle/>
          <a:p>
            <a:r>
              <a:rPr lang="en-US" dirty="0"/>
              <a:t>Three types of assets. How are yours taxed?</a:t>
            </a:r>
          </a:p>
        </p:txBody>
      </p:sp>
      <p:pic>
        <p:nvPicPr>
          <p:cNvPr id="11" name="Picture 10">
            <a:extLst>
              <a:ext uri="{FF2B5EF4-FFF2-40B4-BE49-F238E27FC236}">
                <a16:creationId xmlns:a16="http://schemas.microsoft.com/office/drawing/2014/main" id="{E5BC735D-5EB1-451F-B6AB-CA3B52B8974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5800" y="1882140"/>
            <a:ext cx="7876218" cy="4199238"/>
          </a:xfrm>
          <a:prstGeom prst="rect">
            <a:avLst/>
          </a:prstGeom>
        </p:spPr>
      </p:pic>
      <p:sp>
        <p:nvSpPr>
          <p:cNvPr id="3" name="TextBox 2">
            <a:extLst>
              <a:ext uri="{FF2B5EF4-FFF2-40B4-BE49-F238E27FC236}">
                <a16:creationId xmlns:a16="http://schemas.microsoft.com/office/drawing/2014/main" id="{B8C6DA88-3156-40E8-8068-2C676BB20EC0}"/>
              </a:ext>
            </a:extLst>
          </p:cNvPr>
          <p:cNvSpPr txBox="1"/>
          <p:nvPr/>
        </p:nvSpPr>
        <p:spPr>
          <a:xfrm>
            <a:off x="6311042" y="2027793"/>
            <a:ext cx="2250976" cy="307777"/>
          </a:xfrm>
          <a:prstGeom prst="rect">
            <a:avLst/>
          </a:prstGeom>
          <a:solidFill>
            <a:schemeClr val="bg1"/>
          </a:solidFill>
        </p:spPr>
        <p:txBody>
          <a:bodyPr wrap="square" rtlCol="0">
            <a:spAutoFit/>
          </a:bodyPr>
          <a:lstStyle/>
          <a:p>
            <a:r>
              <a:rPr lang="en-US" sz="1400" b="1" dirty="0">
                <a:latin typeface="HurmeGeometricSans3 Bold" panose="020B0800020000000000" pitchFamily="34" charset="0"/>
              </a:rPr>
              <a:t>Tax-advantaged assets</a:t>
            </a:r>
          </a:p>
        </p:txBody>
      </p:sp>
      <p:sp>
        <p:nvSpPr>
          <p:cNvPr id="5" name="TextBox 4">
            <a:extLst>
              <a:ext uri="{FF2B5EF4-FFF2-40B4-BE49-F238E27FC236}">
                <a16:creationId xmlns:a16="http://schemas.microsoft.com/office/drawing/2014/main" id="{7D740D31-09EE-46FD-BEB2-4449E7B99C45}"/>
              </a:ext>
            </a:extLst>
          </p:cNvPr>
          <p:cNvSpPr txBox="1"/>
          <p:nvPr/>
        </p:nvSpPr>
        <p:spPr>
          <a:xfrm>
            <a:off x="6305962" y="2842260"/>
            <a:ext cx="2250976" cy="276999"/>
          </a:xfrm>
          <a:prstGeom prst="rect">
            <a:avLst/>
          </a:prstGeom>
          <a:solidFill>
            <a:schemeClr val="bg1"/>
          </a:solidFill>
        </p:spPr>
        <p:txBody>
          <a:bodyPr wrap="square" rtlCol="0">
            <a:spAutoFit/>
          </a:bodyPr>
          <a:lstStyle/>
          <a:p>
            <a:pPr marL="114300" indent="-114300">
              <a:buFont typeface="Arial" panose="020B0604020202020204" pitchFamily="34" charset="0"/>
              <a:buChar char="•"/>
            </a:pPr>
            <a:r>
              <a:rPr lang="en-US" sz="1200" dirty="0">
                <a:latin typeface="HurmeGeometricSans3 Regular" panose="020B0500020000000000" pitchFamily="34" charset="0"/>
              </a:rPr>
              <a:t>Tax-advantaged</a:t>
            </a:r>
          </a:p>
        </p:txBody>
      </p:sp>
      <p:sp>
        <p:nvSpPr>
          <p:cNvPr id="8" name="Rectangle 7"/>
          <p:cNvSpPr/>
          <p:nvPr/>
        </p:nvSpPr>
        <p:spPr>
          <a:xfrm>
            <a:off x="747712" y="2526030"/>
            <a:ext cx="7648575" cy="76200"/>
          </a:xfrm>
          <a:prstGeom prst="rect">
            <a:avLst/>
          </a:prstGeom>
          <a:solidFill>
            <a:srgbClr val="BD8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0174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4964" y="1881379"/>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854964" y="3198238"/>
            <a:ext cx="4648799" cy="923330"/>
          </a:xfrm>
          <a:prstGeom prst="rect">
            <a:avLst/>
          </a:prstGeom>
          <a:noFill/>
        </p:spPr>
        <p:txBody>
          <a:bodyPr wrap="square" rtlCol="0">
            <a:spAutoFit/>
          </a:bodyPr>
          <a:lstStyle/>
          <a:p>
            <a:r>
              <a:rPr lang="en-US" b="1" dirty="0">
                <a:solidFill>
                  <a:schemeClr val="accent1"/>
                </a:solidFill>
              </a:rPr>
              <a:t>In addition to your retirement plan, you fund a life insurance policy to help protect your family in case you die.</a:t>
            </a:r>
          </a:p>
        </p:txBody>
      </p:sp>
      <p:cxnSp>
        <p:nvCxnSpPr>
          <p:cNvPr id="8" name="Straight Arrow Connector 7">
            <a:extLst>
              <a:ext uri="{FF2B5EF4-FFF2-40B4-BE49-F238E27FC236}">
                <a16:creationId xmlns:a16="http://schemas.microsoft.com/office/drawing/2014/main" id="{D4BDB891-767E-4ED2-8E30-B730AA11E841}"/>
              </a:ext>
            </a:extLst>
          </p:cNvPr>
          <p:cNvCxnSpPr>
            <a:cxnSpLocks/>
            <a:stCxn id="6" idx="3"/>
            <a:endCxn id="4" idx="1"/>
          </p:cNvCxnSpPr>
          <p:nvPr/>
        </p:nvCxnSpPr>
        <p:spPr>
          <a:xfrm flipV="1">
            <a:off x="1888236" y="2395729"/>
            <a:ext cx="4536370" cy="2286"/>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a:off x="1888236" y="2398015"/>
            <a:ext cx="4531798" cy="991363"/>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9254238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stCxn id="4" idx="1"/>
          </p:cNvCxnSpPr>
          <p:nvPr/>
        </p:nvCxnSpPr>
        <p:spPr>
          <a:xfrm flipH="1">
            <a:off x="2533650" y="2395729"/>
            <a:ext cx="3890956" cy="0"/>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p:cNvCxnSpPr>
          <p:nvPr/>
        </p:nvCxnSpPr>
        <p:spPr>
          <a:xfrm flipH="1" flipV="1">
            <a:off x="2533650" y="2781300"/>
            <a:ext cx="3752851" cy="647700"/>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DADBE077-90B4-4228-945C-9AD632316454}"/>
              </a:ext>
            </a:extLst>
          </p:cNvPr>
          <p:cNvSpPr txBox="1"/>
          <p:nvPr/>
        </p:nvSpPr>
        <p:spPr>
          <a:xfrm>
            <a:off x="685800" y="4484113"/>
            <a:ext cx="7605584" cy="923330"/>
          </a:xfrm>
          <a:prstGeom prst="rect">
            <a:avLst/>
          </a:prstGeom>
          <a:noFill/>
        </p:spPr>
        <p:txBody>
          <a:bodyPr wrap="square" rtlCol="0">
            <a:spAutoFit/>
          </a:bodyPr>
          <a:lstStyle/>
          <a:p>
            <a:r>
              <a:rPr lang="en-US" b="1" dirty="0">
                <a:solidFill>
                  <a:schemeClr val="accent1"/>
                </a:solidFill>
              </a:rPr>
              <a:t>Should you die during your working years,</a:t>
            </a:r>
            <a:r>
              <a:rPr lang="en-US" b="1" baseline="30000" dirty="0">
                <a:solidFill>
                  <a:schemeClr val="accent1"/>
                </a:solidFill>
              </a:rPr>
              <a:t>1</a:t>
            </a:r>
            <a:r>
              <a:rPr lang="en-US" b="1" dirty="0">
                <a:solidFill>
                  <a:schemeClr val="accent1"/>
                </a:solidFill>
              </a:rPr>
              <a:t> your heirs will receive the life insurance death benefit income tax free, as well as your remaining qualified plan assets.</a:t>
            </a:r>
          </a:p>
        </p:txBody>
      </p:sp>
      <p:sp>
        <p:nvSpPr>
          <p:cNvPr id="10" name="TextBox 9">
            <a:extLst>
              <a:ext uri="{FF2B5EF4-FFF2-40B4-BE49-F238E27FC236}">
                <a16:creationId xmlns:a16="http://schemas.microsoft.com/office/drawing/2014/main" id="{F888D44D-0115-4B62-AD6C-4CBB2032D329}"/>
              </a:ext>
            </a:extLst>
          </p:cNvPr>
          <p:cNvSpPr txBox="1"/>
          <p:nvPr/>
        </p:nvSpPr>
        <p:spPr>
          <a:xfrm>
            <a:off x="685799" y="6227180"/>
            <a:ext cx="7914503" cy="276999"/>
          </a:xfrm>
          <a:prstGeom prst="rect">
            <a:avLst/>
          </a:prstGeom>
          <a:noFill/>
        </p:spPr>
        <p:txBody>
          <a:bodyPr wrap="square" rtlCol="0">
            <a:spAutoFit/>
          </a:bodyPr>
          <a:lstStyle/>
          <a:p>
            <a:pPr algn="l"/>
            <a:r>
              <a:rPr lang="en-US" sz="1200" b="0" i="0" u="none" strike="noStrike" baseline="0" dirty="0">
                <a:latin typeface="HurmeGeometricSans3-Regular" panose="020B0500020000000000" pitchFamily="34" charset="0"/>
              </a:rPr>
              <a:t>1. If owner and insured are different, the death benefit will be paid upon death of the insured.</a:t>
            </a:r>
            <a:endParaRPr lang="en-US" sz="1200" dirty="0"/>
          </a:p>
        </p:txBody>
      </p:sp>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9669" y="1859403"/>
            <a:ext cx="1285876" cy="1285876"/>
          </a:xfrm>
          <a:prstGeom prst="rect">
            <a:avLst/>
          </a:prstGeom>
        </p:spPr>
      </p:pic>
    </p:spTree>
    <p:extLst>
      <p:ext uri="{BB962C8B-B14F-4D97-AF65-F5344CB8AC3E}">
        <p14:creationId xmlns:p14="http://schemas.microsoft.com/office/powerpoint/2010/main" val="12542228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55364" y="3532110"/>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685800" y="1986749"/>
            <a:ext cx="4648799" cy="1477328"/>
          </a:xfrm>
          <a:prstGeom prst="rect">
            <a:avLst/>
          </a:prstGeom>
          <a:noFill/>
        </p:spPr>
        <p:txBody>
          <a:bodyPr wrap="square" rtlCol="0">
            <a:spAutoFit/>
          </a:bodyPr>
          <a:lstStyle/>
          <a:p>
            <a:r>
              <a:rPr lang="en-US" b="1" dirty="0">
                <a:solidFill>
                  <a:schemeClr val="accent1"/>
                </a:solidFill>
              </a:rPr>
              <a:t>In your retirement, for each distribution you receive from your retirement plan, take an amount equal to the tax on that distribution from your insurance policy’s cash value.</a:t>
            </a:r>
          </a:p>
        </p:txBody>
      </p:sp>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3809401" y="5002622"/>
            <a:ext cx="4803258" cy="1477328"/>
          </a:xfrm>
          <a:prstGeom prst="rect">
            <a:avLst/>
          </a:prstGeom>
          <a:noFill/>
        </p:spPr>
        <p:txBody>
          <a:bodyPr wrap="square" rtlCol="0">
            <a:spAutoFit/>
          </a:bodyPr>
          <a:lstStyle/>
          <a:p>
            <a:r>
              <a:rPr lang="en-US" b="1" dirty="0">
                <a:solidFill>
                  <a:schemeClr val="accent1"/>
                </a:solidFill>
              </a:rPr>
              <a:t>Policy cash values may be accessed tax-free through withdrawals up to the amount you paid in, or loans against the remaining cash value. These can be used to pay the tax on your distributions.</a:t>
            </a:r>
          </a:p>
        </p:txBody>
      </p:sp>
    </p:spTree>
    <p:extLst>
      <p:ext uri="{BB962C8B-B14F-4D97-AF65-F5344CB8AC3E}">
        <p14:creationId xmlns:p14="http://schemas.microsoft.com/office/powerpoint/2010/main" val="2412300522"/>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p:txBody>
          <a:bodyPr/>
          <a:lstStyle/>
          <a:p>
            <a:r>
              <a:rPr lang="en-US" dirty="0"/>
              <a:t>Pre-funding your </a:t>
            </a:r>
            <a:br>
              <a:rPr lang="en-US" dirty="0"/>
            </a:br>
            <a:r>
              <a:rPr lang="en-US" dirty="0"/>
              <a:t>retirement taxes</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a:t>
            </a:r>
            <a:r>
              <a:rPr lang="en-US" sz="1100" dirty="0" smtClean="0"/>
              <a:t>Fortress </a:t>
            </a:r>
            <a:r>
              <a:rPr lang="en-US" sz="1100" dirty="0"/>
              <a:t>Brokerage Solutions</a:t>
            </a:r>
          </a:p>
        </p:txBody>
      </p:sp>
    </p:spTree>
    <p:extLst>
      <p:ext uri="{BB962C8B-B14F-4D97-AF65-F5344CB8AC3E}">
        <p14:creationId xmlns:p14="http://schemas.microsoft.com/office/powerpoint/2010/main" val="2318576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55364" y="3532110"/>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685800" y="5002622"/>
            <a:ext cx="7926859" cy="1200329"/>
          </a:xfrm>
          <a:prstGeom prst="rect">
            <a:avLst/>
          </a:prstGeom>
          <a:noFill/>
        </p:spPr>
        <p:txBody>
          <a:bodyPr wrap="square" rtlCol="0">
            <a:spAutoFit/>
          </a:bodyPr>
          <a:lstStyle/>
          <a:p>
            <a:r>
              <a:rPr lang="en-US" b="1" dirty="0">
                <a:solidFill>
                  <a:schemeClr val="accent1"/>
                </a:solidFill>
              </a:rPr>
              <a:t>By using the cash value in your policy, you will have effectively paid the tax on your qualified plan distributions. And by buying life insurance now, you can begin funding those tax obligations and take advantage of potential tax-deferred growth in the policy over the years.</a:t>
            </a:r>
          </a:p>
        </p:txBody>
      </p:sp>
    </p:spTree>
    <p:extLst>
      <p:ext uri="{BB962C8B-B14F-4D97-AF65-F5344CB8AC3E}">
        <p14:creationId xmlns:p14="http://schemas.microsoft.com/office/powerpoint/2010/main" val="192158037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AC8F-9CD4-4DC2-B350-CD0A9E37FE70}"/>
              </a:ext>
            </a:extLst>
          </p:cNvPr>
          <p:cNvSpPr>
            <a:spLocks noGrp="1"/>
          </p:cNvSpPr>
          <p:nvPr>
            <p:ph type="title"/>
          </p:nvPr>
        </p:nvSpPr>
        <p:spPr/>
        <p:txBody>
          <a:bodyPr/>
          <a:lstStyle/>
          <a:p>
            <a:r>
              <a:rPr lang="en-US" b="1" dirty="0">
                <a:solidFill>
                  <a:schemeClr val="accent1"/>
                </a:solidFill>
              </a:rPr>
              <a:t>And by buying life insurance now…</a:t>
            </a:r>
            <a:endParaRPr lang="en-US" dirty="0"/>
          </a:p>
        </p:txBody>
      </p:sp>
      <p:sp>
        <p:nvSpPr>
          <p:cNvPr id="3" name="Content Placeholder 2">
            <a:extLst>
              <a:ext uri="{FF2B5EF4-FFF2-40B4-BE49-F238E27FC236}">
                <a16:creationId xmlns:a16="http://schemas.microsoft.com/office/drawing/2014/main" id="{624A1A4B-09ED-4B9C-B4AF-0D6107ACE09A}"/>
              </a:ext>
            </a:extLst>
          </p:cNvPr>
          <p:cNvSpPr>
            <a:spLocks noGrp="1"/>
          </p:cNvSpPr>
          <p:nvPr>
            <p:ph idx="1"/>
          </p:nvPr>
        </p:nvSpPr>
        <p:spPr>
          <a:xfrm>
            <a:off x="685800" y="2150076"/>
            <a:ext cx="2823519" cy="3305844"/>
          </a:xfrm>
          <a:solidFill>
            <a:srgbClr val="BD8E2D"/>
          </a:solidFill>
        </p:spPr>
        <p:txBody>
          <a:bodyPr lIns="91440" tIns="685800" rIns="91440" anchor="t" anchorCtr="0"/>
          <a:lstStyle/>
          <a:p>
            <a:pPr marL="0" indent="0">
              <a:lnSpc>
                <a:spcPts val="3000"/>
              </a:lnSpc>
              <a:buNone/>
            </a:pPr>
            <a:r>
              <a:rPr lang="en-US" sz="2400" b="1" dirty="0">
                <a:solidFill>
                  <a:schemeClr val="bg1"/>
                </a:solidFill>
              </a:rPr>
              <a:t>Life insurance can be a valuable financial tool that can help you…</a:t>
            </a:r>
            <a:endParaRPr lang="en-US" sz="2400" dirty="0">
              <a:solidFill>
                <a:schemeClr val="bg1"/>
              </a:solidFill>
              <a:latin typeface="+mj-lt"/>
            </a:endParaRPr>
          </a:p>
        </p:txBody>
      </p:sp>
      <p:sp>
        <p:nvSpPr>
          <p:cNvPr id="5" name="Content Placeholder 4">
            <a:extLst>
              <a:ext uri="{FF2B5EF4-FFF2-40B4-BE49-F238E27FC236}">
                <a16:creationId xmlns:a16="http://schemas.microsoft.com/office/drawing/2014/main" id="{6D6C3770-842D-4978-ACF8-76AD6442B830}"/>
              </a:ext>
            </a:extLst>
          </p:cNvPr>
          <p:cNvSpPr>
            <a:spLocks noGrp="1"/>
          </p:cNvSpPr>
          <p:nvPr>
            <p:ph idx="10"/>
          </p:nvPr>
        </p:nvSpPr>
        <p:spPr>
          <a:xfrm>
            <a:off x="3595816" y="2150076"/>
            <a:ext cx="4824284" cy="4441224"/>
          </a:xfrm>
        </p:spPr>
        <p:txBody>
          <a:bodyPr/>
          <a:lstStyle/>
          <a:p>
            <a:pPr>
              <a:lnSpc>
                <a:spcPts val="2400"/>
              </a:lnSpc>
            </a:pPr>
            <a:r>
              <a:rPr lang="en-US" sz="2000" dirty="0">
                <a:solidFill>
                  <a:schemeClr val="accent1"/>
                </a:solidFill>
                <a:latin typeface="+mj-lt"/>
              </a:rPr>
              <a:t>Ensure your family is protected</a:t>
            </a:r>
          </a:p>
          <a:p>
            <a:pPr>
              <a:lnSpc>
                <a:spcPts val="2400"/>
              </a:lnSpc>
            </a:pPr>
            <a:r>
              <a:rPr lang="en-US" sz="2000" dirty="0">
                <a:solidFill>
                  <a:schemeClr val="accent1"/>
                </a:solidFill>
                <a:latin typeface="+mj-lt"/>
              </a:rPr>
              <a:t>Protect the value of your assets</a:t>
            </a:r>
          </a:p>
          <a:p>
            <a:pPr>
              <a:lnSpc>
                <a:spcPts val="2400"/>
              </a:lnSpc>
            </a:pPr>
            <a:r>
              <a:rPr lang="en-US" sz="2000" dirty="0">
                <a:solidFill>
                  <a:schemeClr val="accent1"/>
                </a:solidFill>
                <a:latin typeface="+mj-lt"/>
              </a:rPr>
              <a:t>Provide emergency funds</a:t>
            </a:r>
          </a:p>
          <a:p>
            <a:pPr>
              <a:lnSpc>
                <a:spcPts val="2400"/>
              </a:lnSpc>
            </a:pPr>
            <a:r>
              <a:rPr lang="en-US" sz="2000" dirty="0">
                <a:solidFill>
                  <a:schemeClr val="accent1"/>
                </a:solidFill>
                <a:latin typeface="+mj-lt"/>
              </a:rPr>
              <a:t>Provide a tax-free “opportunity reserve” </a:t>
            </a:r>
          </a:p>
          <a:p>
            <a:pPr>
              <a:lnSpc>
                <a:spcPts val="2400"/>
              </a:lnSpc>
            </a:pPr>
            <a:r>
              <a:rPr lang="en-US" sz="2000" dirty="0">
                <a:solidFill>
                  <a:schemeClr val="accent1"/>
                </a:solidFill>
                <a:latin typeface="+mj-lt"/>
              </a:rPr>
              <a:t>Pre-fund your retirement taxes and lower your effective tax rate in retirement</a:t>
            </a:r>
          </a:p>
          <a:p>
            <a:pPr>
              <a:lnSpc>
                <a:spcPts val="2400"/>
              </a:lnSpc>
            </a:pPr>
            <a:r>
              <a:rPr lang="en-US" sz="2000" dirty="0">
                <a:solidFill>
                  <a:schemeClr val="accent1"/>
                </a:solidFill>
                <a:latin typeface="+mj-lt"/>
              </a:rPr>
              <a:t>Efficiently pass your estate value to loved ones</a:t>
            </a:r>
          </a:p>
        </p:txBody>
      </p:sp>
      <p:pic>
        <p:nvPicPr>
          <p:cNvPr id="8" name="Content Placeholder 1">
            <a:extLst>
              <a:ext uri="{FF2B5EF4-FFF2-40B4-BE49-F238E27FC236}">
                <a16:creationId xmlns:a16="http://schemas.microsoft.com/office/drawing/2014/main" id="{D8C88390-401B-456E-802D-AC6F66B7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5619756"/>
            <a:ext cx="9117253" cy="1237167"/>
          </a:xfrm>
          <a:prstGeom prst="rect">
            <a:avLst/>
          </a:prstGeom>
        </p:spPr>
      </p:pic>
    </p:spTree>
    <p:extLst>
      <p:ext uri="{BB962C8B-B14F-4D97-AF65-F5344CB8AC3E}">
        <p14:creationId xmlns:p14="http://schemas.microsoft.com/office/powerpoint/2010/main" val="1559963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smtClean="0"/>
              <a:t>Potential benefits</a:t>
            </a:r>
            <a:endParaRPr lang="en-US" dirty="0"/>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p:txBody>
          <a:bodyPr/>
          <a:lstStyle/>
          <a:p>
            <a:r>
              <a:rPr lang="en-US" smtClean="0"/>
              <a:t>The death benefit to your heirs is income-tax free.</a:t>
            </a:r>
          </a:p>
          <a:p>
            <a:r>
              <a:rPr lang="en-US" smtClean="0"/>
              <a:t>If the life insurance has cash value, you may be able to access those dollars during the insured’s lifetime if you own the policy.</a:t>
            </a:r>
          </a:p>
          <a:p>
            <a:r>
              <a:rPr lang="en-US" smtClean="0"/>
              <a:t>Your heirs can decide when they access the money from the death benefit you left to them; it’s not based on a government table.</a:t>
            </a:r>
            <a:endParaRPr lang="en-US" dirty="0"/>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5619756"/>
            <a:ext cx="9117253" cy="1237167"/>
          </a:xfrm>
          <a:prstGeom prst="rect">
            <a:avLst/>
          </a:prstGeom>
        </p:spPr>
      </p:pic>
    </p:spTree>
    <p:extLst>
      <p:ext uri="{BB962C8B-B14F-4D97-AF65-F5344CB8AC3E}">
        <p14:creationId xmlns:p14="http://schemas.microsoft.com/office/powerpoint/2010/main" val="226567262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smtClean="0"/>
              <a:t>Potential risks</a:t>
            </a:r>
            <a:endParaRPr lang="en-US" dirty="0"/>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p:txBody>
          <a:bodyPr/>
          <a:lstStyle/>
          <a:p>
            <a:r>
              <a:rPr lang="en-US" smtClean="0"/>
              <a:t>Income taxes will be due on distribution from the qualified plan.</a:t>
            </a:r>
          </a:p>
          <a:p>
            <a:r>
              <a:rPr lang="en-US" smtClean="0"/>
              <a:t>Distributions prior to age 59½ from a qualified plan may be subject to an additional 10 percent penalty.</a:t>
            </a:r>
          </a:p>
          <a:p>
            <a:r>
              <a:rPr lang="en-US" smtClean="0"/>
              <a:t>The insured must be underwritten for the life insurance you purchase.</a:t>
            </a:r>
          </a:p>
          <a:p>
            <a:r>
              <a:rPr lang="en-US" smtClean="0"/>
              <a:t>Tax rates may change over time and make the strategy less attractive.</a:t>
            </a:r>
          </a:p>
          <a:p>
            <a:r>
              <a:rPr lang="en-US" smtClean="0"/>
              <a:t>Life changes may require you to use plan assets for living expenses, which could put funding of your life insurance policy in jeopardy.</a:t>
            </a:r>
          </a:p>
          <a:p>
            <a:r>
              <a:rPr lang="en-US" smtClean="0"/>
              <a:t>Policy loans and withdrawals may create an adverse tax result in the event of a lapse or policy surrender and will reduce both the cash value and death benefit.</a:t>
            </a:r>
            <a:endParaRPr lang="en-US" dirty="0"/>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5619756"/>
            <a:ext cx="9117253" cy="1237167"/>
          </a:xfrm>
          <a:prstGeom prst="rect">
            <a:avLst/>
          </a:prstGeom>
          <a:noFill/>
          <a:effectLst/>
        </p:spPr>
      </p:pic>
    </p:spTree>
    <p:extLst>
      <p:ext uri="{BB962C8B-B14F-4D97-AF65-F5344CB8AC3E}">
        <p14:creationId xmlns:p14="http://schemas.microsoft.com/office/powerpoint/2010/main" val="2691202862"/>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4E865-7782-7C49-B7A1-E623CE626D8C}"/>
              </a:ext>
            </a:extLst>
          </p:cNvPr>
          <p:cNvSpPr>
            <a:spLocks noGrp="1"/>
          </p:cNvSpPr>
          <p:nvPr>
            <p:ph type="title"/>
          </p:nvPr>
        </p:nvSpPr>
        <p:spPr>
          <a:xfrm>
            <a:off x="541416" y="1408176"/>
            <a:ext cx="3690618" cy="1412026"/>
          </a:xfrm>
        </p:spPr>
        <p:txBody>
          <a:bodyPr/>
          <a:lstStyle/>
          <a:p>
            <a:r>
              <a:rPr lang="en-US" sz="2400" dirty="0">
                <a:solidFill>
                  <a:schemeClr val="accent2">
                    <a:lumMod val="40000"/>
                    <a:lumOff val="60000"/>
                  </a:schemeClr>
                </a:solidFill>
              </a:rPr>
              <a:t>At Fortress Brokerage Solutions,</a:t>
            </a:r>
            <a:br>
              <a:rPr lang="en-US" sz="2400" dirty="0">
                <a:solidFill>
                  <a:schemeClr val="accent2">
                    <a:lumMod val="40000"/>
                    <a:lumOff val="60000"/>
                  </a:schemeClr>
                </a:solidFill>
              </a:rPr>
            </a:br>
            <a:r>
              <a:rPr lang="en-US" sz="2400" dirty="0">
                <a:solidFill>
                  <a:schemeClr val="accent2">
                    <a:lumMod val="75000"/>
                  </a:schemeClr>
                </a:solidFill>
              </a:rPr>
              <a:t>we’re here for family</a:t>
            </a:r>
            <a:r>
              <a:rPr lang="en-US" sz="2400" dirty="0">
                <a:solidFill>
                  <a:srgbClr val="BD8E2D"/>
                </a:solidFill>
              </a:rPr>
              <a:t>. </a:t>
            </a:r>
            <a:br>
              <a:rPr lang="en-US" sz="2400" dirty="0">
                <a:solidFill>
                  <a:srgbClr val="BD8E2D"/>
                </a:solidFill>
              </a:rPr>
            </a:br>
            <a:r>
              <a:rPr lang="en-US" sz="2400" dirty="0">
                <a:solidFill>
                  <a:schemeClr val="accent2">
                    <a:lumMod val="50000"/>
                  </a:schemeClr>
                </a:solidFill>
              </a:rPr>
              <a:t>And we’re here </a:t>
            </a:r>
            <a:br>
              <a:rPr lang="en-US" sz="2400" dirty="0">
                <a:solidFill>
                  <a:schemeClr val="accent2">
                    <a:lumMod val="50000"/>
                  </a:schemeClr>
                </a:solidFill>
              </a:rPr>
            </a:br>
            <a:r>
              <a:rPr lang="en-US" sz="2400" dirty="0">
                <a:solidFill>
                  <a:schemeClr val="accent2">
                    <a:lumMod val="50000"/>
                  </a:schemeClr>
                </a:solidFill>
              </a:rPr>
              <a:t>because of it.</a:t>
            </a:r>
          </a:p>
        </p:txBody>
      </p:sp>
      <p:sp>
        <p:nvSpPr>
          <p:cNvPr id="9" name="Content Placeholder 2">
            <a:extLst>
              <a:ext uri="{FF2B5EF4-FFF2-40B4-BE49-F238E27FC236}">
                <a16:creationId xmlns:a16="http://schemas.microsoft.com/office/drawing/2014/main" id="{9E32E870-EF50-134A-9166-CB3FCED8B15D}"/>
              </a:ext>
            </a:extLst>
          </p:cNvPr>
          <p:cNvSpPr>
            <a:spLocks noGrp="1"/>
          </p:cNvSpPr>
          <p:nvPr>
            <p:ph idx="1"/>
          </p:nvPr>
        </p:nvSpPr>
        <p:spPr>
          <a:xfrm>
            <a:off x="541415" y="3074238"/>
            <a:ext cx="3556023" cy="3963100"/>
          </a:xfrm>
        </p:spPr>
        <p:txBody>
          <a:bodyPr/>
          <a:lstStyle/>
          <a:p>
            <a:pPr marL="0" indent="0">
              <a:buNone/>
            </a:pPr>
            <a:r>
              <a:rPr lang="en-US" sz="1600" dirty="0"/>
              <a:t>Family doesn’t have to branch from your tree, but it always shares your roots. Roots woven by common understanding, shared values and mutual respect. Those who believe a rewarding life is really about being present in the here and now, and that your financial picture  should support the everyday moments as much as the major milestones. That’s why our insurance, investment and  retirement solutions give you the confidence to focus on what’s truly valuable: banking memories with those who matter most.</a:t>
            </a:r>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34" y="2423146"/>
            <a:ext cx="4683143" cy="3123656"/>
          </a:xfrm>
          <a:prstGeom prst="rect">
            <a:avLst/>
          </a:prstGeom>
        </p:spPr>
      </p:pic>
      <p:sp>
        <p:nvSpPr>
          <p:cNvPr id="6" name="TextBox 5"/>
          <p:cNvSpPr txBox="1"/>
          <p:nvPr/>
        </p:nvSpPr>
        <p:spPr>
          <a:xfrm>
            <a:off x="4648200" y="5973142"/>
            <a:ext cx="4495800" cy="884858"/>
          </a:xfrm>
          <a:prstGeom prst="rect">
            <a:avLst/>
          </a:prstGeom>
          <a:noFill/>
        </p:spPr>
        <p:txBody>
          <a:bodyPr wrap="square" lIns="514351" tIns="0" rIns="0" bIns="342900" rtlCol="0" anchor="b" anchorCtr="0">
            <a:spAutoFit/>
          </a:bodyPr>
          <a:lstStyle/>
          <a:p>
            <a:pPr>
              <a:spcAft>
                <a:spcPts val="339"/>
              </a:spcAft>
            </a:pPr>
            <a:r>
              <a:rPr lang="en-US" sz="1000" b="1" dirty="0">
                <a:solidFill>
                  <a:srgbClr val="BD8E2D"/>
                </a:solidFill>
                <a:latin typeface="Arial" panose="020B0604020202020204"/>
              </a:rPr>
              <a:t>www.fortressbrokerage.com</a:t>
            </a:r>
          </a:p>
          <a:p>
            <a:pPr>
              <a:spcAft>
                <a:spcPts val="339"/>
              </a:spcAft>
            </a:pPr>
            <a:r>
              <a:rPr lang="en-US" sz="1000" dirty="0">
                <a:solidFill>
                  <a:srgbClr val="13182E"/>
                </a:solidFill>
                <a:latin typeface="Arial" panose="020B0604020202020204"/>
              </a:rPr>
              <a:t>6190 Powers Ferry Road, Suite 505 Atlanta, GA 30339</a:t>
            </a:r>
          </a:p>
          <a:p>
            <a:pPr>
              <a:spcAft>
                <a:spcPts val="339"/>
              </a:spcAft>
            </a:pPr>
            <a:r>
              <a:rPr lang="en-US" sz="1000" dirty="0">
                <a:solidFill>
                  <a:srgbClr val="13182E"/>
                </a:solidFill>
                <a:latin typeface="Arial" panose="020B0604020202020204"/>
              </a:rPr>
              <a:t>©2022 All Rights Reserved Fortress Brokerage Solutions.</a:t>
            </a:r>
          </a:p>
        </p:txBody>
      </p:sp>
    </p:spTree>
    <p:extLst>
      <p:ext uri="{BB962C8B-B14F-4D97-AF65-F5344CB8AC3E}">
        <p14:creationId xmlns:p14="http://schemas.microsoft.com/office/powerpoint/2010/main" val="9344232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2"/>
            <a:ext cx="3238928" cy="3999357"/>
          </a:xfrm>
        </p:spPr>
        <p:txBody>
          <a:bodyPr vert="horz" lIns="0" tIns="0" rIns="0" bIns="0" rtlCol="0" anchor="t" anchorCtr="0">
            <a:noAutofit/>
          </a:bodyPr>
          <a:lstStyle/>
          <a:p>
            <a:pPr marL="0" indent="0">
              <a:lnSpc>
                <a:spcPts val="2800"/>
              </a:lnSpc>
              <a:buNone/>
            </a:pPr>
            <a:r>
              <a:rPr lang="en-US" dirty="0"/>
              <a:t>Qualified retirement plans can help you reduce taxes today, since you can deduct your contributions on your tax return. And your taxes stay lower as your account grows, since the annual growth is not taxable.</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rotWithShape="1">
          <a:blip r:embed="rId3">
            <a:extLst>
              <a:ext uri="{28A0092B-C50C-407E-A947-70E740481C1C}">
                <a14:useLocalDpi xmlns:a14="http://schemas.microsoft.com/office/drawing/2010/main" val="0"/>
              </a:ext>
            </a:extLst>
          </a:blip>
          <a:srcRect l="34867" r="14254"/>
          <a:stretch/>
        </p:blipFill>
        <p:spPr>
          <a:xfrm>
            <a:off x="5167086" y="1538783"/>
            <a:ext cx="3730172" cy="4890103"/>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3"/>
            <a:ext cx="3238928" cy="3399282"/>
          </a:xfrm>
        </p:spPr>
        <p:txBody>
          <a:bodyPr/>
          <a:lstStyle/>
          <a:p>
            <a:pPr marL="0" indent="0">
              <a:lnSpc>
                <a:spcPts val="2800"/>
              </a:lnSpc>
              <a:buNone/>
            </a:pPr>
            <a:r>
              <a:rPr lang="en-US" dirty="0"/>
              <a:t>However, taxation in retirement can be one of your largest expenses. That’s because your retirement distributions are taxable at ordinary income tax rates. And there are limitations on how much money you can put toward your qualified plan each year.</a:t>
            </a:r>
          </a:p>
        </p:txBody>
      </p:sp>
      <p:pic>
        <p:nvPicPr>
          <p:cNvPr id="5" name="Picture 4">
            <a:extLst>
              <a:ext uri="{FF2B5EF4-FFF2-40B4-BE49-F238E27FC236}">
                <a16:creationId xmlns:a16="http://schemas.microsoft.com/office/drawing/2014/main" id="{CD69BD01-1BA1-4FF9-824D-E9A875A38CF9}"/>
              </a:ext>
            </a:extLst>
          </p:cNvPr>
          <p:cNvPicPr>
            <a:picLocks noChangeAspect="1"/>
          </p:cNvPicPr>
          <p:nvPr/>
        </p:nvPicPr>
        <p:blipFill rotWithShape="1">
          <a:blip r:embed="rId3">
            <a:extLst>
              <a:ext uri="{28A0092B-C50C-407E-A947-70E740481C1C}">
                <a14:useLocalDpi xmlns:a14="http://schemas.microsoft.com/office/drawing/2010/main" val="0"/>
              </a:ext>
            </a:extLst>
          </a:blip>
          <a:srcRect l="34867" r="14254"/>
          <a:stretch/>
        </p:blipFill>
        <p:spPr>
          <a:xfrm>
            <a:off x="5167086" y="1538783"/>
            <a:ext cx="3730172" cy="4890103"/>
          </a:xfrm>
          <a:prstGeom prst="rect">
            <a:avLst/>
          </a:prstGeom>
        </p:spPr>
      </p:pic>
    </p:spTree>
    <p:extLst>
      <p:ext uri="{BB962C8B-B14F-4D97-AF65-F5344CB8AC3E}">
        <p14:creationId xmlns:p14="http://schemas.microsoft.com/office/powerpoint/2010/main" val="182961063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1865D-6B65-D44C-9720-51A52FA6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902" y="0"/>
            <a:ext cx="13698571" cy="6858000"/>
          </a:xfrm>
          <a:prstGeom prst="rect">
            <a:avLst/>
          </a:prstGeom>
        </p:spPr>
      </p:pic>
      <p:sp>
        <p:nvSpPr>
          <p:cNvPr id="5" name="Rectangle 4">
            <a:extLst>
              <a:ext uri="{FF2B5EF4-FFF2-40B4-BE49-F238E27FC236}">
                <a16:creationId xmlns:a16="http://schemas.microsoft.com/office/drawing/2014/main" id="{2A8910AF-5DAB-3447-B025-2E50BB7DD487}"/>
              </a:ext>
            </a:extLst>
          </p:cNvPr>
          <p:cNvSpPr/>
          <p:nvPr/>
        </p:nvSpPr>
        <p:spPr>
          <a:xfrm>
            <a:off x="124528" y="503673"/>
            <a:ext cx="5725513" cy="2118529"/>
          </a:xfrm>
          <a:prstGeom prst="rect">
            <a:avLst/>
          </a:prstGeom>
          <a:noFill/>
        </p:spPr>
        <p:txBody>
          <a:bodyPr wrap="square">
            <a:spAutoFit/>
          </a:bodyPr>
          <a:lstStyle/>
          <a:p>
            <a:pPr>
              <a:lnSpc>
                <a:spcPts val="4000"/>
              </a:lnSpc>
            </a:pPr>
            <a:r>
              <a:rPr lang="en-US" sz="3200" b="1" dirty="0">
                <a:solidFill>
                  <a:schemeClr val="accent1"/>
                </a:solidFill>
                <a:latin typeface="HurmeGeometricSans4 Bold" panose="020B0800020000000000" pitchFamily="34" charset="0"/>
              </a:rPr>
              <a:t>Funding an asset like life insurance is one option to pre-fund your future taxes in your working years.</a:t>
            </a:r>
            <a:endParaRPr lang="en-US" sz="3200" dirty="0">
              <a:solidFill>
                <a:schemeClr val="accent1"/>
              </a:solidFill>
              <a:effectLst/>
              <a:latin typeface="HurmeGeometricSans4 Bold" panose="020B0800020000000000" pitchFamily="34" charset="0"/>
            </a:endParaRPr>
          </a:p>
        </p:txBody>
      </p:sp>
    </p:spTree>
    <p:extLst>
      <p:ext uri="{BB962C8B-B14F-4D97-AF65-F5344CB8AC3E}">
        <p14:creationId xmlns:p14="http://schemas.microsoft.com/office/powerpoint/2010/main" val="218793704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304799" y="2368296"/>
            <a:ext cx="42672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Using Life Insurance as a Financial Tool (LIFT) may provide you the accessible cash you need down the road to cover the taxes on your retirement distributions. </a:t>
            </a:r>
          </a:p>
        </p:txBody>
      </p:sp>
      <p:sp>
        <p:nvSpPr>
          <p:cNvPr id="10" name="Title 1">
            <a:extLst>
              <a:ext uri="{FF2B5EF4-FFF2-40B4-BE49-F238E27FC236}">
                <a16:creationId xmlns:a16="http://schemas.microsoft.com/office/drawing/2014/main" id="{D5D04DA7-85AD-451C-B146-54875C38BE54}"/>
              </a:ext>
            </a:extLst>
          </p:cNvPr>
          <p:cNvSpPr>
            <a:spLocks noGrp="1"/>
          </p:cNvSpPr>
          <p:nvPr>
            <p:ph type="title"/>
          </p:nvPr>
        </p:nvSpPr>
        <p:spPr>
          <a:xfrm>
            <a:off x="304799" y="1408176"/>
            <a:ext cx="4724403" cy="960120"/>
          </a:xfrm>
        </p:spPr>
        <p:txBody>
          <a:bodyPr/>
          <a:lstStyle/>
          <a:p>
            <a:pPr>
              <a:lnSpc>
                <a:spcPct val="100000"/>
              </a:lnSpc>
            </a:pPr>
            <a:r>
              <a:rPr lang="en-US" sz="3200" dirty="0"/>
              <a:t>LIFT up your retirement	</a:t>
            </a:r>
          </a:p>
        </p:txBody>
      </p:sp>
      <p:pic>
        <p:nvPicPr>
          <p:cNvPr id="12" name="Picture 11">
            <a:extLst>
              <a:ext uri="{FF2B5EF4-FFF2-40B4-BE49-F238E27FC236}">
                <a16:creationId xmlns:a16="http://schemas.microsoft.com/office/drawing/2014/main" id="{D31C4BEB-A77E-482A-8212-C38513460EE0}"/>
              </a:ext>
            </a:extLst>
          </p:cNvPr>
          <p:cNvPicPr>
            <a:picLocks noChangeAspect="1"/>
          </p:cNvPicPr>
          <p:nvPr/>
        </p:nvPicPr>
        <p:blipFill rotWithShape="1">
          <a:blip r:embed="rId3">
            <a:extLst>
              <a:ext uri="{28A0092B-C50C-407E-A947-70E740481C1C}">
                <a14:useLocalDpi xmlns:a14="http://schemas.microsoft.com/office/drawing/2010/main" val="0"/>
              </a:ext>
            </a:extLst>
          </a:blip>
          <a:srcRect l="33521" r="3500"/>
          <a:stretch/>
        </p:blipFill>
        <p:spPr>
          <a:xfrm>
            <a:off x="5029201" y="1586140"/>
            <a:ext cx="3968687" cy="4887232"/>
          </a:xfrm>
          <a:prstGeom prst="rect">
            <a:avLst/>
          </a:prstGeom>
          <a:gradFill>
            <a:gsLst>
              <a:gs pos="0">
                <a:schemeClr val="bg1">
                  <a:lumMod val="95000"/>
                </a:schemeClr>
              </a:gs>
              <a:gs pos="24000">
                <a:schemeClr val="bg1"/>
              </a:gs>
              <a:gs pos="89000">
                <a:schemeClr val="bg1">
                  <a:lumMod val="85000"/>
                </a:schemeClr>
              </a:gs>
            </a:gsLst>
            <a:lin ang="2700000" scaled="0"/>
          </a:gradFill>
        </p:spPr>
      </p:pic>
    </p:spTree>
    <p:extLst>
      <p:ext uri="{BB962C8B-B14F-4D97-AF65-F5344CB8AC3E}">
        <p14:creationId xmlns:p14="http://schemas.microsoft.com/office/powerpoint/2010/main" val="255775977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a:extLst>
              <a:ext uri="{28A0092B-C50C-407E-A947-70E740481C1C}">
                <a14:useLocalDpi xmlns:a14="http://schemas.microsoft.com/office/drawing/2010/main" val="0"/>
              </a:ext>
            </a:extLst>
          </a:blip>
          <a:srcRect l="2152" t="581" r="45517" b="-581"/>
          <a:stretch/>
        </p:blipFill>
        <p:spPr>
          <a:xfrm>
            <a:off x="4800600" y="1553319"/>
            <a:ext cx="4235809" cy="4994148"/>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50882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Since life insurance has a different tax structure than qualified plans, it can be a valuable financial tool that can help you:</a:t>
            </a:r>
          </a:p>
          <a:p>
            <a:pPr>
              <a:lnSpc>
                <a:spcPct val="100000"/>
              </a:lnSpc>
            </a:pPr>
            <a:r>
              <a:rPr lang="en-US" dirty="0">
                <a:solidFill>
                  <a:schemeClr val="accent1"/>
                </a:solidFill>
                <a:latin typeface="+mj-lt"/>
              </a:rPr>
              <a:t>Ensure your family is protected</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	</a:t>
            </a:r>
          </a:p>
        </p:txBody>
      </p:sp>
    </p:spTree>
    <p:extLst>
      <p:ext uri="{BB962C8B-B14F-4D97-AF65-F5344CB8AC3E}">
        <p14:creationId xmlns:p14="http://schemas.microsoft.com/office/powerpoint/2010/main" val="341932236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DA838-ABBD-43E8-A430-308B60A5025F}"/>
              </a:ext>
            </a:extLst>
          </p:cNvPr>
          <p:cNvPicPr>
            <a:picLocks noChangeAspect="1"/>
          </p:cNvPicPr>
          <p:nvPr/>
        </p:nvPicPr>
        <p:blipFill rotWithShape="1">
          <a:blip r:embed="rId3">
            <a:extLst>
              <a:ext uri="{28A0092B-C50C-407E-A947-70E740481C1C}">
                <a14:useLocalDpi xmlns:a14="http://schemas.microsoft.com/office/drawing/2010/main" val="0"/>
              </a:ext>
            </a:extLst>
          </a:blip>
          <a:srcRect l="23444" t="-448" r="35280"/>
          <a:stretch/>
        </p:blipFill>
        <p:spPr>
          <a:xfrm>
            <a:off x="5353050" y="1408176"/>
            <a:ext cx="3295650" cy="5349461"/>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Protect the value of your assets</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spTree>
    <p:extLst>
      <p:ext uri="{BB962C8B-B14F-4D97-AF65-F5344CB8AC3E}">
        <p14:creationId xmlns:p14="http://schemas.microsoft.com/office/powerpoint/2010/main" val="4266649297"/>
      </p:ext>
    </p:extLst>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613368"/>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D553141D-8E0E-4E9F-AB2A-4B9D98469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29201" y="2787044"/>
            <a:ext cx="3902241" cy="2602794"/>
          </a:xfrm>
          <a:prstGeom prst="rect">
            <a:avLst/>
          </a:prstGeom>
        </p:spPr>
      </p:pic>
      <p:sp>
        <p:nvSpPr>
          <p:cNvPr id="9" name="Text Placeholder 19">
            <a:extLst>
              <a:ext uri="{FF2B5EF4-FFF2-40B4-BE49-F238E27FC236}">
                <a16:creationId xmlns:a16="http://schemas.microsoft.com/office/drawing/2014/main" id="{6B641FA4-C37C-4A8A-BCA7-4597FA22D9DD}"/>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emergency funds</a:t>
            </a:r>
          </a:p>
        </p:txBody>
      </p:sp>
    </p:spTree>
    <p:extLst>
      <p:ext uri="{BB962C8B-B14F-4D97-AF65-F5344CB8AC3E}">
        <p14:creationId xmlns:p14="http://schemas.microsoft.com/office/powerpoint/2010/main" val="287108330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heme1">
  <a:themeElements>
    <a:clrScheme name="FORTRESS BROKERAGE">
      <a:dk1>
        <a:srgbClr val="58595B"/>
      </a:dk1>
      <a:lt1>
        <a:srgbClr val="FFFFFF"/>
      </a:lt1>
      <a:dk2>
        <a:srgbClr val="000000"/>
      </a:dk2>
      <a:lt2>
        <a:srgbClr val="FFFFFF"/>
      </a:lt2>
      <a:accent1>
        <a:srgbClr val="131944"/>
      </a:accent1>
      <a:accent2>
        <a:srgbClr val="BD8E2D"/>
      </a:accent2>
      <a:accent3>
        <a:srgbClr val="BD8E2D"/>
      </a:accent3>
      <a:accent4>
        <a:srgbClr val="13182E"/>
      </a:accent4>
      <a:accent5>
        <a:srgbClr val="BD8E2D"/>
      </a:accent5>
      <a:accent6>
        <a:srgbClr val="131944"/>
      </a:accent6>
      <a:hlink>
        <a:srgbClr val="6386CF"/>
      </a:hlink>
      <a:folHlink>
        <a:srgbClr val="BD8E2D"/>
      </a:folHlink>
    </a:clrScheme>
    <a:fontScheme name="FORTRESS BROKERAGE">
      <a:majorFont>
        <a:latin typeface="Hurme Geometric Sans 3 Bold"/>
        <a:ea typeface=""/>
        <a:cs typeface="Hurme Geometric Sans 3 Bold"/>
      </a:majorFont>
      <a:minorFont>
        <a:latin typeface="Hurme Geometric Sans 3 regular"/>
        <a:ea typeface=""/>
        <a:cs typeface="Hurme Geometric Sans 3 regula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96E311D-839F-4A05-8B9C-F80A2899F6A0}" vid="{B7EB9EA2-9176-4F8E-ADBA-88AF016AEF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Theme-FORTRESS BROKERAGE</Template>
  <TotalTime>14406</TotalTime>
  <Words>1245</Words>
  <Application>Microsoft Office PowerPoint</Application>
  <PresentationFormat>On-screen Show (4:3)</PresentationFormat>
  <Paragraphs>129</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Courier New</vt:lpstr>
      <vt:lpstr>Hurme Geometric Sans 3 Bold</vt:lpstr>
      <vt:lpstr>Hurme Geometric Sans 3 regular</vt:lpstr>
      <vt:lpstr>HurmeGeometricSans3 Bold</vt:lpstr>
      <vt:lpstr>HurmeGeometricSans3 Regular</vt:lpstr>
      <vt:lpstr>HurmeGeometricSans3-Regular</vt:lpstr>
      <vt:lpstr>HurmeGeometricSans3-SemiBold</vt:lpstr>
      <vt:lpstr>HurmeGeometricSans4 Bold</vt:lpstr>
      <vt:lpstr>Times New Roman</vt:lpstr>
      <vt:lpstr>Times-Roman</vt:lpstr>
      <vt:lpstr>Theme1</vt:lpstr>
      <vt:lpstr>Pre-funding your  retirement taxes</vt:lpstr>
      <vt:lpstr>Pre-funding your  retirement taxes</vt:lpstr>
      <vt:lpstr>Pre-paying your retirement taxes</vt:lpstr>
      <vt:lpstr>Pre-paying your retirement taxes</vt:lpstr>
      <vt:lpstr>PowerPoint Presentation</vt:lpstr>
      <vt:lpstr>LIFT up your retirement </vt:lpstr>
      <vt:lpstr>Life insurance can  help you </vt:lpstr>
      <vt:lpstr>Life insurance can  help you</vt:lpstr>
      <vt:lpstr>Life insurance can  help you</vt:lpstr>
      <vt:lpstr>Life insurance can  help you</vt:lpstr>
      <vt:lpstr>Life insurance can  help you</vt:lpstr>
      <vt:lpstr>Life insurance can  help you</vt:lpstr>
      <vt:lpstr> If you have a need for life insurance, using the benefits of cash value life insurance to help fund your taxes in retirement could be a strategy that’s right for you.</vt:lpstr>
      <vt:lpstr>There are three main categories of assets based on how they’re taxed</vt:lpstr>
      <vt:lpstr>Three types of assets. How are yours taxed?</vt:lpstr>
      <vt:lpstr>Three types of assets. How are yours taxed?</vt:lpstr>
      <vt:lpstr>How can I pre-fund my retirement taxes?</vt:lpstr>
      <vt:lpstr>How can I pre-fund my retirement taxes?</vt:lpstr>
      <vt:lpstr>How can I pre-fund my retirement taxes?</vt:lpstr>
      <vt:lpstr>How can I pre-fund my retirement taxes?</vt:lpstr>
      <vt:lpstr>And by buying life insurance now…</vt:lpstr>
      <vt:lpstr>Potential benefits</vt:lpstr>
      <vt:lpstr>Potential risks</vt:lpstr>
      <vt:lpstr>At Fortress Brokerage Solutions, we’re here for family.  And we’re here  because of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PixelmonkStudios</cp:lastModifiedBy>
  <cp:revision>105</cp:revision>
  <dcterms:created xsi:type="dcterms:W3CDTF">2020-06-25T16:50:30Z</dcterms:created>
  <dcterms:modified xsi:type="dcterms:W3CDTF">2023-01-26T06:31:42Z</dcterms:modified>
</cp:coreProperties>
</file>